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0" r:id="rId1"/>
  </p:sldMasterIdLst>
  <p:notesMasterIdLst>
    <p:notesMasterId r:id="rId38"/>
  </p:notesMasterIdLst>
  <p:sldIdLst>
    <p:sldId id="728" r:id="rId2"/>
    <p:sldId id="787" r:id="rId3"/>
    <p:sldId id="1333" r:id="rId4"/>
    <p:sldId id="1334" r:id="rId5"/>
    <p:sldId id="1335" r:id="rId6"/>
    <p:sldId id="1340" r:id="rId7"/>
    <p:sldId id="1390" r:id="rId8"/>
    <p:sldId id="1336" r:id="rId9"/>
    <p:sldId id="1391" r:id="rId10"/>
    <p:sldId id="1392" r:id="rId11"/>
    <p:sldId id="1393" r:id="rId12"/>
    <p:sldId id="1394" r:id="rId13"/>
    <p:sldId id="1395" r:id="rId14"/>
    <p:sldId id="1338" r:id="rId15"/>
    <p:sldId id="1342" r:id="rId16"/>
    <p:sldId id="1354" r:id="rId17"/>
    <p:sldId id="1373" r:id="rId18"/>
    <p:sldId id="1374" r:id="rId19"/>
    <p:sldId id="1375" r:id="rId20"/>
    <p:sldId id="1396" r:id="rId21"/>
    <p:sldId id="1397" r:id="rId22"/>
    <p:sldId id="1358" r:id="rId23"/>
    <p:sldId id="1398" r:id="rId24"/>
    <p:sldId id="1346" r:id="rId25"/>
    <p:sldId id="1401" r:id="rId26"/>
    <p:sldId id="1376" r:id="rId27"/>
    <p:sldId id="1359" r:id="rId28"/>
    <p:sldId id="1347" r:id="rId29"/>
    <p:sldId id="1402" r:id="rId30"/>
    <p:sldId id="1403" r:id="rId31"/>
    <p:sldId id="1371" r:id="rId32"/>
    <p:sldId id="1362" r:id="rId33"/>
    <p:sldId id="1404" r:id="rId34"/>
    <p:sldId id="1405" r:id="rId35"/>
    <p:sldId id="1406" r:id="rId36"/>
    <p:sldId id="1363" r:id="rId37"/>
  </p:sldIdLst>
  <p:sldSz cx="12192000" cy="6858000"/>
  <p:notesSz cx="6794500" cy="9906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MAL ÜNAL" initials="CÜ" lastIdx="1" clrIdx="0">
    <p:extLst>
      <p:ext uri="{19B8F6BF-5375-455C-9EA6-DF929625EA0E}">
        <p15:presenceInfo xmlns:p15="http://schemas.microsoft.com/office/powerpoint/2012/main" userId="2b104061d5e211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D745D7"/>
    <a:srgbClr val="FE9C9C"/>
    <a:srgbClr val="F16565"/>
    <a:srgbClr val="70AD47"/>
    <a:srgbClr val="8C3462"/>
    <a:srgbClr val="F3D9D9"/>
    <a:srgbClr val="F8E8E8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789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>
              <a:defRPr sz="1200"/>
            </a:lvl1pPr>
          </a:lstStyle>
          <a:p>
            <a:fld id="{7ACF8F7F-4C44-408C-88B6-A6BF56A9F84D}" type="datetimeFigureOut">
              <a:rPr lang="tr-TR" smtClean="0"/>
              <a:t>12.11.2021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6663"/>
            <a:ext cx="5946775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8" tIns="45635" rIns="91268" bIns="45635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133" y="4767681"/>
            <a:ext cx="5436234" cy="3899675"/>
          </a:xfrm>
          <a:prstGeom prst="rect">
            <a:avLst/>
          </a:prstGeom>
        </p:spPr>
        <p:txBody>
          <a:bodyPr vert="horz" lIns="91268" tIns="45635" rIns="91268" bIns="45635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789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>
              <a:defRPr sz="1200"/>
            </a:lvl1pPr>
          </a:lstStyle>
          <a:p>
            <a:fld id="{4307AC83-186E-44C2-A192-69712972D4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46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284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6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780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4783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043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497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8507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1775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7375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251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0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111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224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5644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0442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366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9107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437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6A86-542B-435F-B08D-AF2F6F91C99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084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04D1-8752-4679-986D-F130D3CB04C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1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F1E9-2924-4E3F-BAF9-8598FAAF24C3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427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894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0" y="10633"/>
            <a:ext cx="12192000" cy="850605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         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D67-8B05-4B2E-971F-B434FDD9AB49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" y="31899"/>
            <a:ext cx="838200" cy="841003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 userDrawn="1"/>
        </p:nvSpPr>
        <p:spPr>
          <a:xfrm>
            <a:off x="912623" y="107039"/>
            <a:ext cx="3228557" cy="680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DESTEK HİZMETLERİ </a:t>
            </a:r>
            <a:b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GENEL MÜDÜRLÜĞÜ</a:t>
            </a:r>
            <a:endParaRPr lang="tr-TR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7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1948-1B73-4E3F-BDE7-D4A2744EF5A8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723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2DC-1DAC-43FE-9FA7-6E635CD171FD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253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B7-331C-4D28-A8BA-C287AA4B8AAF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399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4351-B503-41A4-989B-3C02B952957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47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 userDrawn="1"/>
        </p:nvSpPr>
        <p:spPr>
          <a:xfrm>
            <a:off x="0" y="658025"/>
            <a:ext cx="12192000" cy="640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7D15-6306-4555-9423-AAD7FA874A97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Merkez İSGB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11363227" y="6309215"/>
            <a:ext cx="477543" cy="477542"/>
          </a:xfrm>
        </p:spPr>
        <p:txBody>
          <a:bodyPr/>
          <a:lstStyle>
            <a:lvl1pPr algn="ctr">
              <a:defRPr sz="1800" b="1"/>
            </a:lvl1pPr>
          </a:lstStyle>
          <a:p>
            <a:fld id="{1EDBCF86-4C6C-45BD-AB90-9F5A9BF58AB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Unvan 1"/>
          <p:cNvSpPr txBox="1">
            <a:spLocks/>
          </p:cNvSpPr>
          <p:nvPr userDrawn="1"/>
        </p:nvSpPr>
        <p:spPr>
          <a:xfrm>
            <a:off x="1627138" y="794166"/>
            <a:ext cx="8537511" cy="453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MERKEZ İŞYERİ</a:t>
            </a:r>
            <a:r>
              <a:rPr lang="tr-TR" sz="2400" b="1" cap="none" spc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SAĞLIK VE GÜVENLİK BİRİMİ</a:t>
            </a:r>
          </a:p>
        </p:txBody>
      </p:sp>
      <p:cxnSp>
        <p:nvCxnSpPr>
          <p:cNvPr id="15" name="Düz Bağlayıcı 14"/>
          <p:cNvCxnSpPr>
            <a:endCxn id="16" idx="2"/>
          </p:cNvCxnSpPr>
          <p:nvPr userDrawn="1"/>
        </p:nvCxnSpPr>
        <p:spPr>
          <a:xfrm>
            <a:off x="885335" y="6532940"/>
            <a:ext cx="10477893" cy="150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11363228" y="6309215"/>
            <a:ext cx="477542" cy="4775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Oval 6"/>
          <p:cNvSpPr/>
          <p:nvPr userDrawn="1"/>
        </p:nvSpPr>
        <p:spPr>
          <a:xfrm>
            <a:off x="327905" y="51276"/>
            <a:ext cx="1227430" cy="1227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5" y="51278"/>
            <a:ext cx="1239135" cy="123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879" y="95473"/>
            <a:ext cx="1324891" cy="1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563-5940-4660-AD98-C94B09F5F84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74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6407-2BD7-4A2B-B695-7369B887FC1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110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F39B-2E78-4927-97E1-2303DE3FCD2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392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8B5D9-5347-43EF-9D7A-CAA8CB63A481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97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.tr/url?sa=i&amp;rct=j&amp;q=&amp;esrc=s&amp;source=images&amp;cd=&amp;cad=rja&amp;uact=8&amp;ved=0ahUKEwjIn4Chr6PQAhVD7hoKHbqrCBwQjRwIBw&amp;url=http://blog.govego.com/galata-kulesinin-bilinmeyenleri/&amp;psig=AFQjCNHnZb8xjfOav-hOY_FLilo_v98Wdg&amp;ust=1479045279511518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172" y="2667786"/>
            <a:ext cx="11555634" cy="3488315"/>
          </a:xfrm>
        </p:spPr>
        <p:txBody>
          <a:bodyPr>
            <a:normAutofit fontScale="90000"/>
          </a:bodyPr>
          <a:lstStyle/>
          <a:p>
            <a:pPr lvl="0"/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MİLLÎ EĞİTİM BAKANLIĞI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İŞYERİ SAĞLIK VE GÜVENLİK BİRİMİ 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DAİRE BAŞKANLIĞI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endParaRPr lang="tr-TR" sz="3100" dirty="0">
              <a:ln w="9525">
                <a:solidFill>
                  <a:schemeClr val="bg1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777806" y="6284422"/>
            <a:ext cx="67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2021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9" y="735825"/>
            <a:ext cx="2170592" cy="207583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68" y="565012"/>
            <a:ext cx="2369695" cy="21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32574" y="2087120"/>
            <a:ext cx="10385946" cy="205473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Yüzey ayaklardan sürüklemeye uygun değilse kişi; boyun kollarla desteklenerek ve koltuk altından tutularak sürüklenir.</a:t>
            </a:r>
          </a:p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Mümkünse battaniye kullanılmalıdır.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519402" y="1370139"/>
            <a:ext cx="11212290" cy="56981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ACİL TAŞIMA TEKNİKLERİ (SÜRÜKLEME)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69510" r="9426"/>
          <a:stretch/>
        </p:blipFill>
        <p:spPr bwMode="auto">
          <a:xfrm>
            <a:off x="2285270" y="4289021"/>
            <a:ext cx="7100361" cy="221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5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028792" y="2415821"/>
            <a:ext cx="10193509" cy="242913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Araç İçindeki  Yaralıyı Taşıma Yöntemi (</a:t>
            </a:r>
            <a:r>
              <a:rPr lang="tr-TR" altLang="tr-TR" sz="2800" b="1" kern="0" dirty="0" err="1" smtClean="0">
                <a:solidFill>
                  <a:srgbClr val="C00000"/>
                </a:solidFill>
                <a:cs typeface="Arial"/>
              </a:rPr>
              <a:t>Rentek</a:t>
            </a: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 Manevrası)</a:t>
            </a: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Bu yöntem, kaza geçirmiş bir kişiyi tehlike söz konusu ise </a:t>
            </a:r>
            <a:r>
              <a:rPr lang="tr-TR" altLang="tr-TR" sz="2800" kern="0" dirty="0" smtClean="0">
                <a:solidFill>
                  <a:srgbClr val="C00000"/>
                </a:solidFill>
                <a:cs typeface="Arial"/>
              </a:rPr>
              <a:t>omuriliğe zarar vermeden </a:t>
            </a: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çıkarmada kullanılır.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519402" y="1370140"/>
            <a:ext cx="11212290" cy="5132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ACİL TAŞIMA TEKNİKLERİ (RENTEK)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55343" y="2633893"/>
            <a:ext cx="7912265" cy="275790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Hangi durumlarda hasta/yaralı araçtan çıkarılır?</a:t>
            </a:r>
          </a:p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Solunum durması,</a:t>
            </a:r>
          </a:p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Yangın tehlikesi,</a:t>
            </a:r>
          </a:p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Patlama vb.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519402" y="1370139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ACİL TAŞIMA TEKNİKLERİ (RENTEK)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3" t="37377" r="9483" b="4861"/>
          <a:stretch/>
        </p:blipFill>
        <p:spPr bwMode="auto">
          <a:xfrm>
            <a:off x="9376013" y="2518099"/>
            <a:ext cx="1828800" cy="320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5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41504" y="2385549"/>
            <a:ext cx="10795379" cy="334651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514350" lvl="0" indent="-514350" eaLnBrk="0" fontAlgn="base" hangingPunct="0"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Kaza ortamı değerlendirilir. Patlama, yangın tehlikesi belirlenir. Çevre ve ilk yardımcının kendi</a:t>
            </a: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 güvenliği sağlanır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.</a:t>
            </a: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Hasta/ yaralının omuzlarına hafifçe dokunarak ve ‘iyi misiniz?’ diye sorarak </a:t>
            </a: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bilinci kontrol edilir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. Çevrede birileri varsa </a:t>
            </a: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112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’yi araması istenir.</a:t>
            </a: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Hasta/ yaralının </a:t>
            </a: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solunum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 yapıp yapmadığı gözlemlenir (göğüs hareketleri izlenir).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19400" y="1378424"/>
            <a:ext cx="11212290" cy="5900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RENTEK MANEVRASI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73639" y="2113588"/>
            <a:ext cx="10710084" cy="405519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800" b="1" dirty="0" smtClean="0">
                <a:solidFill>
                  <a:srgbClr val="C00000"/>
                </a:solidFill>
                <a:cs typeface="Arial"/>
              </a:rPr>
              <a:t>Eğer solunum yok ise;</a:t>
            </a:r>
          </a:p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800" b="1" dirty="0" smtClean="0">
                <a:solidFill>
                  <a:srgbClr val="C00000"/>
                </a:solidFill>
                <a:cs typeface="Arial"/>
              </a:rPr>
              <a:t>4. 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Hasta /yaralının ayaklarının pedala sıkışmadığından emin olunur ve emniyet kemeri açılır.</a:t>
            </a:r>
          </a:p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800" b="1" dirty="0" smtClean="0">
                <a:solidFill>
                  <a:srgbClr val="C00000"/>
                </a:solidFill>
                <a:cs typeface="Arial"/>
              </a:rPr>
              <a:t>5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. Hasta /yaralıya yan tarafından yaklaşılır ve bir elle kolu diğer elle de çenesi kavranarak boynu tespit edilir (hafif hareketle).</a:t>
            </a:r>
          </a:p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800" b="1" dirty="0" smtClean="0">
                <a:solidFill>
                  <a:srgbClr val="C00000"/>
                </a:solidFill>
                <a:cs typeface="Arial"/>
              </a:rPr>
              <a:t>6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. Baş-boyun- gövde hizasını bozmadan araçtan dışarı çekilir.</a:t>
            </a:r>
          </a:p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800" b="1" dirty="0" smtClean="0">
                <a:solidFill>
                  <a:srgbClr val="C00000"/>
                </a:solidFill>
                <a:cs typeface="Arial"/>
              </a:rPr>
              <a:t>7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. Hasta/ yaralı yavaşça yere ya da sedyeye yerleştirilir.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22536" y="1413500"/>
            <a:ext cx="11212290" cy="5596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RENTEK MANEVRASI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628480" y="1370760"/>
            <a:ext cx="11212290" cy="5535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RENTEK MANEVRASI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31245" r="6501"/>
          <a:stretch/>
        </p:blipFill>
        <p:spPr bwMode="auto">
          <a:xfrm>
            <a:off x="2224585" y="2037925"/>
            <a:ext cx="7576807" cy="438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519402" y="1355253"/>
            <a:ext cx="11212290" cy="5161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RENTEK MANEVRASI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9280" r="5759"/>
          <a:stretch/>
        </p:blipFill>
        <p:spPr bwMode="auto">
          <a:xfrm>
            <a:off x="2268333" y="2135538"/>
            <a:ext cx="7714428" cy="432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-3526972" y="1655495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519401" y="1397417"/>
            <a:ext cx="11212290" cy="5161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RENTEK MANEVRASI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30789" r="8725"/>
          <a:stretch/>
        </p:blipFill>
        <p:spPr bwMode="auto">
          <a:xfrm>
            <a:off x="2457060" y="2152770"/>
            <a:ext cx="7336971" cy="415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96063" y="2313604"/>
            <a:ext cx="10312193" cy="333338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</a:rPr>
              <a:t>B- Kısa Mesafede Süratli Taşıma Teknikleri</a:t>
            </a:r>
          </a:p>
          <a:p>
            <a:pPr marL="514350" indent="-514350" algn="just">
              <a:lnSpc>
                <a:spcPct val="150000"/>
              </a:lnSpc>
              <a:buClr>
                <a:srgbClr val="C00000"/>
              </a:buClr>
              <a:buSzPct val="100000"/>
              <a:buAutoNum type="arabicPeriod"/>
            </a:pPr>
            <a:r>
              <a:rPr lang="tr-TR" sz="2800" b="1" u="sng" dirty="0" smtClean="0">
                <a:solidFill>
                  <a:srgbClr val="C00000"/>
                </a:solidFill>
              </a:rPr>
              <a:t>Tek</a:t>
            </a:r>
            <a:r>
              <a:rPr lang="tr-TR" sz="2800" b="1" dirty="0" smtClean="0">
                <a:solidFill>
                  <a:srgbClr val="C00000"/>
                </a:solidFill>
              </a:rPr>
              <a:t> İlk yardımcı ile Taşıma</a:t>
            </a:r>
            <a:endParaRPr lang="tr-TR" sz="1200" b="1" dirty="0" smtClean="0">
              <a:solidFill>
                <a:srgbClr val="C00000"/>
              </a:solidFill>
            </a:endParaRPr>
          </a:p>
          <a:p>
            <a:pPr marL="971550" lvl="1" indent="-514350" algn="just"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2800" dirty="0" smtClean="0">
                <a:solidFill>
                  <a:schemeClr val="tx1"/>
                </a:solidFill>
              </a:rPr>
              <a:t>Kucakta taşıma</a:t>
            </a:r>
          </a:p>
          <a:p>
            <a:pPr marL="971550" lvl="1" indent="-514350" algn="just"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2800" dirty="0" smtClean="0">
                <a:solidFill>
                  <a:schemeClr val="tx1"/>
                </a:solidFill>
              </a:rPr>
              <a:t>İlk yardımcının omuzundan destek olma</a:t>
            </a:r>
          </a:p>
          <a:p>
            <a:pPr marL="971550" lvl="1" indent="-514350" algn="just"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2800" dirty="0" smtClean="0">
                <a:solidFill>
                  <a:schemeClr val="tx1"/>
                </a:solidFill>
              </a:rPr>
              <a:t>Sırtta taşıma</a:t>
            </a:r>
          </a:p>
          <a:p>
            <a:pPr marL="971550" lvl="1" indent="-514350" algn="just"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2800" dirty="0" smtClean="0">
                <a:solidFill>
                  <a:schemeClr val="tx1"/>
                </a:solidFill>
              </a:rPr>
              <a:t>Omuzda taşıma (</a:t>
            </a:r>
            <a:r>
              <a:rPr lang="tr-TR" sz="2800" b="1" dirty="0" smtClean="0">
                <a:solidFill>
                  <a:schemeClr val="tx1"/>
                </a:solidFill>
              </a:rPr>
              <a:t>İtfaiyeci yöntemi</a:t>
            </a:r>
            <a:r>
              <a:rPr lang="tr-TR" sz="28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63550" y="1383622"/>
            <a:ext cx="11377220" cy="568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46161" y="2403799"/>
            <a:ext cx="7806520" cy="293247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</a:rPr>
              <a:t>2. </a:t>
            </a:r>
            <a:r>
              <a:rPr lang="tr-TR" sz="2800" b="1" u="sng" dirty="0" smtClean="0">
                <a:solidFill>
                  <a:srgbClr val="C00000"/>
                </a:solidFill>
              </a:rPr>
              <a:t>İki</a:t>
            </a:r>
            <a:r>
              <a:rPr lang="tr-TR" sz="2800" b="1" dirty="0" smtClean="0">
                <a:solidFill>
                  <a:srgbClr val="C00000"/>
                </a:solidFill>
              </a:rPr>
              <a:t> İlk yardımcı ile Taşıma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endParaRPr lang="tr-TR" sz="1200" b="1" dirty="0" smtClean="0">
              <a:solidFill>
                <a:srgbClr val="C00000"/>
              </a:solidFill>
            </a:endParaRPr>
          </a:p>
          <a:p>
            <a:pPr marL="514350" indent="-514350" algn="just">
              <a:buSzPct val="100000"/>
              <a:buFont typeface="+mj-lt"/>
              <a:buAutoNum type="alphaLcParenR"/>
            </a:pPr>
            <a:r>
              <a:rPr lang="tr-TR" sz="2800" dirty="0" smtClean="0">
                <a:solidFill>
                  <a:schemeClr val="tx1"/>
                </a:solidFill>
              </a:rPr>
              <a:t>Ellerin Üzerinde (Altın Beşik) Taşıma: </a:t>
            </a:r>
            <a:r>
              <a:rPr lang="tr-TR" sz="2800" b="1" dirty="0" smtClean="0">
                <a:solidFill>
                  <a:schemeClr val="tx1"/>
                </a:solidFill>
              </a:rPr>
              <a:t>İki</a:t>
            </a:r>
            <a:r>
              <a:rPr lang="tr-TR" sz="2800" dirty="0" smtClean="0">
                <a:solidFill>
                  <a:schemeClr val="tx1"/>
                </a:solidFill>
              </a:rPr>
              <a:t> elle- </a:t>
            </a:r>
            <a:r>
              <a:rPr lang="tr-TR" sz="2800" b="1" dirty="0" smtClean="0">
                <a:solidFill>
                  <a:schemeClr val="tx1"/>
                </a:solidFill>
              </a:rPr>
              <a:t>üç</a:t>
            </a:r>
            <a:r>
              <a:rPr lang="tr-TR" sz="2800" dirty="0" smtClean="0">
                <a:solidFill>
                  <a:schemeClr val="tx1"/>
                </a:solidFill>
              </a:rPr>
              <a:t> elle- </a:t>
            </a:r>
            <a:r>
              <a:rPr lang="tr-TR" sz="2800" b="1" dirty="0" smtClean="0">
                <a:solidFill>
                  <a:schemeClr val="tx1"/>
                </a:solidFill>
              </a:rPr>
              <a:t>dört elle </a:t>
            </a:r>
            <a:r>
              <a:rPr lang="tr-TR" sz="2800" dirty="0" smtClean="0">
                <a:solidFill>
                  <a:schemeClr val="tx1"/>
                </a:solidFill>
              </a:rPr>
              <a:t>taşıma</a:t>
            </a:r>
          </a:p>
          <a:p>
            <a:pPr marL="514350" indent="-514350" algn="just">
              <a:buSzPct val="100000"/>
              <a:buFont typeface="+mj-lt"/>
              <a:buAutoNum type="alphaLcParenR"/>
            </a:pPr>
            <a:r>
              <a:rPr lang="tr-TR" sz="2800" dirty="0" smtClean="0">
                <a:solidFill>
                  <a:schemeClr val="tx1"/>
                </a:solidFill>
              </a:rPr>
              <a:t>Kol ve Bacaklardan Tutarak Taşıma</a:t>
            </a:r>
          </a:p>
          <a:p>
            <a:pPr marL="514350" indent="-514350" algn="just">
              <a:buSzPct val="100000"/>
              <a:buFont typeface="+mj-lt"/>
              <a:buAutoNum type="alphaLcParenR"/>
            </a:pPr>
            <a:r>
              <a:rPr lang="tr-TR" sz="2800" dirty="0" smtClean="0">
                <a:solidFill>
                  <a:schemeClr val="tx1"/>
                </a:solidFill>
              </a:rPr>
              <a:t>Sandalye ile Taşıma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54368" y="1356327"/>
            <a:ext cx="11377220" cy="581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9" t="30468" b="2511"/>
          <a:stretch/>
        </p:blipFill>
        <p:spPr bwMode="auto">
          <a:xfrm>
            <a:off x="9099189" y="2265125"/>
            <a:ext cx="2092597" cy="38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678675" y="2228977"/>
            <a:ext cx="9295971" cy="246585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lvl="0" algn="ctr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4400" b="1" spc="-5" dirty="0" smtClean="0">
                <a:solidFill>
                  <a:srgbClr val="C00000"/>
                </a:solidFill>
                <a:cs typeface="Arial"/>
              </a:rPr>
              <a:t>HASTA/YARALI TAŞIMA TEKNİKLERİ</a:t>
            </a:r>
            <a:endParaRPr lang="tr-TR" sz="4400" b="1" spc="-5" dirty="0">
              <a:solidFill>
                <a:srgbClr val="C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4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13635" y="2841664"/>
            <a:ext cx="6592634" cy="224477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</a:rPr>
              <a:t>Kucakta Taşıma:</a:t>
            </a:r>
            <a:r>
              <a:rPr lang="tr-TR" sz="2800" dirty="0" smtClean="0"/>
              <a:t> </a:t>
            </a:r>
            <a:r>
              <a:rPr lang="tr-TR" sz="2800" b="1" dirty="0" smtClean="0"/>
              <a:t>Bilinci açık </a:t>
            </a:r>
            <a:r>
              <a:rPr lang="tr-TR" sz="2800" dirty="0" smtClean="0"/>
              <a:t>olan çocuklar ve hafif yetişkinler için kullanışlı bir yöntemdir.</a:t>
            </a:r>
            <a:endParaRPr lang="tr-TR" sz="28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463550" y="1383258"/>
            <a:ext cx="11377220" cy="581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KISA MESAFEDE SÜRATLİ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50798" r="38002" b="7782"/>
          <a:stretch/>
        </p:blipFill>
        <p:spPr bwMode="auto">
          <a:xfrm>
            <a:off x="8196946" y="2841664"/>
            <a:ext cx="3166281" cy="259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5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40931" y="2568559"/>
            <a:ext cx="7552200" cy="298608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</a:rPr>
              <a:t>İlk Yardımcının Omuzundan Destek Alma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Hafif yaralı ve yürüyebilecek durumdaki hasta/ yaralıların taşınmasında kullanılır.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Bu yöntem iki kişi ile de uygulanabilir.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27072" y="1353546"/>
            <a:ext cx="11377220" cy="581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KISA MESAFEDE SÜRATLİ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2" t="33534" b="4090"/>
          <a:stretch/>
        </p:blipFill>
        <p:spPr bwMode="auto">
          <a:xfrm>
            <a:off x="8643257" y="2338485"/>
            <a:ext cx="2312121" cy="389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1040558" y="2654079"/>
            <a:ext cx="6633936" cy="191792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</a:rPr>
              <a:t>Sırtta taşıma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/>
              <a:t>Bilinçli</a:t>
            </a:r>
            <a:r>
              <a:rPr lang="tr-TR" sz="2800" dirty="0" smtClean="0"/>
              <a:t> hastaları taşımada kullanılır.</a:t>
            </a:r>
            <a:endParaRPr lang="tr-TR" sz="2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436937" y="1369617"/>
            <a:ext cx="11377220" cy="527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KISA MESAFEDE SÜRATLİ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3 Resim" descr="ER1_31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09" y="2654079"/>
            <a:ext cx="2486212" cy="327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640002" y="2121622"/>
            <a:ext cx="10811262" cy="156327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</a:rPr>
              <a:t>Omuzda taşıma (İtfaiyeci yöntemi)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dirty="0" smtClean="0">
                <a:solidFill>
                  <a:schemeClr val="tx1"/>
                </a:solidFill>
              </a:rPr>
              <a:t>Yürüyemeyen ya da </a:t>
            </a:r>
            <a:r>
              <a:rPr lang="tr-TR" sz="2800" b="1" dirty="0" smtClean="0">
                <a:solidFill>
                  <a:schemeClr val="tx1"/>
                </a:solidFill>
              </a:rPr>
              <a:t>bilinci kapalı </a:t>
            </a:r>
            <a:r>
              <a:rPr lang="tr-TR" sz="2800" dirty="0" smtClean="0">
                <a:solidFill>
                  <a:schemeClr val="tx1"/>
                </a:solidFill>
              </a:rPr>
              <a:t>olan kişiler için kullanılır.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63550" y="1382835"/>
            <a:ext cx="11377220" cy="5551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KISA MESAFEDE SÜRATLİ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52611" r="12879" b="7113"/>
          <a:stretch/>
        </p:blipFill>
        <p:spPr bwMode="auto">
          <a:xfrm>
            <a:off x="3034201" y="3902270"/>
            <a:ext cx="6022864" cy="256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3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730220" y="1990762"/>
            <a:ext cx="10633007" cy="139765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  <a:defRPr/>
            </a:pPr>
            <a:r>
              <a:rPr lang="tr-TR" sz="2800" b="1" u="sng" dirty="0" smtClean="0">
                <a:solidFill>
                  <a:srgbClr val="C00000"/>
                </a:solidFill>
              </a:rPr>
              <a:t>İki</a:t>
            </a:r>
            <a:r>
              <a:rPr lang="tr-TR" sz="2800" b="1" dirty="0" smtClean="0">
                <a:solidFill>
                  <a:srgbClr val="C00000"/>
                </a:solidFill>
              </a:rPr>
              <a:t> ilk yardımcı ile eller üzerinde taşıma (Altın beşik yöntemi)</a:t>
            </a:r>
          </a:p>
          <a:p>
            <a:pPr algn="just">
              <a:buClr>
                <a:srgbClr val="C00000"/>
              </a:buClr>
              <a:buSzPct val="75000"/>
              <a:defRPr/>
            </a:pPr>
            <a:r>
              <a:rPr lang="tr-TR" sz="2800" dirty="0" smtClean="0">
                <a:solidFill>
                  <a:schemeClr val="tx1"/>
                </a:solidFill>
              </a:rPr>
              <a:t>İki elle     -üç elle-      dört elle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63550" y="1351843"/>
            <a:ext cx="11377220" cy="51341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KISA MESAFEDE SÜRATLİ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67054" r="36172" b="6638"/>
          <a:stretch/>
        </p:blipFill>
        <p:spPr bwMode="auto">
          <a:xfrm>
            <a:off x="5019301" y="4232460"/>
            <a:ext cx="5421236" cy="167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1" t="35357" b="15257"/>
          <a:stretch/>
        </p:blipFill>
        <p:spPr bwMode="auto">
          <a:xfrm>
            <a:off x="1063936" y="3475724"/>
            <a:ext cx="2772486" cy="274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7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63550" y="1351843"/>
            <a:ext cx="11377220" cy="581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KISA MESAFEDE SÜRATLİ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7" r="4902" b="3484"/>
          <a:stretch/>
        </p:blipFill>
        <p:spPr bwMode="auto">
          <a:xfrm>
            <a:off x="2685173" y="2182645"/>
            <a:ext cx="6933973" cy="412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1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40720" y="1367405"/>
            <a:ext cx="11377220" cy="581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KISA MESAFEDE SÜRATLİ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8" b="2795"/>
          <a:stretch/>
        </p:blipFill>
        <p:spPr bwMode="auto">
          <a:xfrm>
            <a:off x="2443070" y="2157523"/>
            <a:ext cx="7172520" cy="427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9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35761" y="2020528"/>
            <a:ext cx="10632797" cy="171186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</a:rPr>
              <a:t>1. Kaşık tekniği</a:t>
            </a:r>
            <a:r>
              <a:rPr lang="tr-TR" altLang="tr-TR" sz="2800" dirty="0" smtClean="0">
                <a:solidFill>
                  <a:schemeClr val="tx1"/>
                </a:solidFill>
              </a:rPr>
              <a:t>; hasta/yaralıya sadece bir  taraftan ulaşılması durumunda </a:t>
            </a:r>
            <a:r>
              <a:rPr lang="tr-TR" altLang="tr-TR" sz="2800" b="1" dirty="0" smtClean="0">
                <a:solidFill>
                  <a:schemeClr val="tx1"/>
                </a:solidFill>
              </a:rPr>
              <a:t>üç</a:t>
            </a:r>
            <a:r>
              <a:rPr lang="tr-TR" altLang="tr-TR" sz="2800" dirty="0" smtClean="0">
                <a:solidFill>
                  <a:schemeClr val="tx1"/>
                </a:solidFill>
              </a:rPr>
              <a:t> ilk yardımcı tarafından uygulanır.</a:t>
            </a:r>
            <a:endParaRPr lang="tr-TR" altLang="tr-TR" sz="2800" dirty="0">
              <a:solidFill>
                <a:schemeClr val="tx1"/>
              </a:solidFill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63550" y="1385527"/>
            <a:ext cx="11377220" cy="505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altLang="tr-TR" sz="3200" b="1" dirty="0" smtClean="0">
                <a:solidFill>
                  <a:prstClr val="white"/>
                </a:solidFill>
              </a:rPr>
              <a:t>SEDYE ÜZERİNE YERLEŞTİRME TEKNİKLERİ</a:t>
            </a:r>
            <a:endParaRPr lang="tr-TR" altLang="tr-TR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6" b="3187"/>
          <a:stretch/>
        </p:blipFill>
        <p:spPr bwMode="auto">
          <a:xfrm>
            <a:off x="1980427" y="3862103"/>
            <a:ext cx="8381597" cy="254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1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726010" y="2052170"/>
            <a:ext cx="10517066" cy="1559097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</a:rPr>
              <a:t>2. Köprü tekniği; </a:t>
            </a:r>
            <a:r>
              <a:rPr lang="tr-TR" altLang="tr-TR" sz="2800" dirty="0" smtClean="0">
                <a:solidFill>
                  <a:schemeClr val="tx1"/>
                </a:solidFill>
              </a:rPr>
              <a:t>hasta /yaralıya iki taraftan ulaşılması durumunda </a:t>
            </a:r>
            <a:r>
              <a:rPr lang="tr-TR" altLang="tr-TR" sz="2800" dirty="0" smtClean="0">
                <a:solidFill>
                  <a:srgbClr val="C00000"/>
                </a:solidFill>
              </a:rPr>
              <a:t>dört ilk yardımcı</a:t>
            </a:r>
            <a:r>
              <a:rPr lang="tr-TR" altLang="tr-TR" sz="2800" dirty="0" smtClean="0">
                <a:solidFill>
                  <a:schemeClr val="tx1"/>
                </a:solidFill>
              </a:rPr>
              <a:t> tarafından yapılır.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16084" y="1381669"/>
            <a:ext cx="11377220" cy="505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altLang="tr-TR" sz="3200" b="1" dirty="0" smtClean="0">
                <a:solidFill>
                  <a:prstClr val="white"/>
                </a:solidFill>
              </a:rPr>
              <a:t>SEDYE ÜZERİNE YERLEŞTİRME TEKNİKLERİ</a:t>
            </a:r>
            <a:endParaRPr lang="tr-TR" altLang="tr-TR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52712" r="15321"/>
          <a:stretch/>
        </p:blipFill>
        <p:spPr bwMode="auto">
          <a:xfrm>
            <a:off x="3425588" y="3661044"/>
            <a:ext cx="5117911" cy="26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791419" y="2022283"/>
            <a:ext cx="10721480" cy="1813945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</a:rPr>
              <a:t>3. Karşılıklı durarak kaldırma; </a:t>
            </a:r>
            <a:r>
              <a:rPr lang="tr-TR" altLang="tr-TR" sz="2800" dirty="0" smtClean="0">
                <a:solidFill>
                  <a:schemeClr val="tx1"/>
                </a:solidFill>
              </a:rPr>
              <a:t>omurilik yaralanmalarında veya şüphesinde kullanılır</a:t>
            </a:r>
            <a:r>
              <a:rPr lang="tr-TR" altLang="tr-TR" sz="2800" dirty="0" smtClean="0">
                <a:solidFill>
                  <a:srgbClr val="C00000"/>
                </a:solidFill>
              </a:rPr>
              <a:t>. Üç ilk yardımcı </a:t>
            </a:r>
            <a:r>
              <a:rPr lang="tr-TR" altLang="tr-TR" sz="2800" dirty="0" smtClean="0">
                <a:solidFill>
                  <a:schemeClr val="tx1"/>
                </a:solidFill>
              </a:rPr>
              <a:t>tarafından uygulanır.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395462" y="1360149"/>
            <a:ext cx="11377220" cy="505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altLang="tr-TR" sz="3200" b="1" dirty="0" smtClean="0">
                <a:solidFill>
                  <a:prstClr val="white"/>
                </a:solidFill>
              </a:rPr>
              <a:t>SEDYE ÜZERİNE YERLEŞTİRME TEKNİKLERİ</a:t>
            </a:r>
            <a:endParaRPr lang="tr-TR" altLang="tr-TR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52776" r="8565" b="3709"/>
          <a:stretch/>
        </p:blipFill>
        <p:spPr bwMode="auto">
          <a:xfrm>
            <a:off x="2938111" y="3973578"/>
            <a:ext cx="6428095" cy="256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8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89843" y="2283568"/>
            <a:ext cx="10271405" cy="359861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İlk yardımcı kendi sağlığını asla riske  sokmamalı,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Gereksiz zorlama ve yaralanmalardan kaçınılmalı,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Hasta/yaralıya 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yakın mesafede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çalışılmalı,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Daha uzun ve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 kuvvetli kas grupları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kullanılmalı, 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Sırtın gerginliğini  korumak için dizler kalçadan bükülmeli,</a:t>
            </a:r>
            <a:endParaRPr lang="tr-TR" sz="2800" spc="-5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19401" y="139923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HASTA/YARALI TAŞINMASINDA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31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91101" y="2221930"/>
            <a:ext cx="10711386" cy="3155287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/>
              <a:t> </a:t>
            </a:r>
            <a:r>
              <a:rPr lang="tr-TR" altLang="tr-TR" sz="2800" dirty="0" smtClean="0"/>
              <a:t>Hasta/ yaralı battaniye ya da çarşaf gibi malzeme ile sarılmalı,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800" dirty="0" smtClean="0">
                <a:solidFill>
                  <a:schemeClr val="tx1"/>
                </a:solidFill>
              </a:rPr>
              <a:t>Hasta /yaralı </a:t>
            </a:r>
            <a:r>
              <a:rPr lang="tr-TR" altLang="tr-TR" sz="2800" b="1" dirty="0" smtClean="0">
                <a:solidFill>
                  <a:schemeClr val="tx1"/>
                </a:solidFill>
              </a:rPr>
              <a:t>sedyeye bağlanmalı</a:t>
            </a:r>
            <a:r>
              <a:rPr lang="tr-TR" altLang="tr-TR" sz="2800" dirty="0" smtClean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</a:rPr>
              <a:t> Hasta / yaralının </a:t>
            </a:r>
            <a:r>
              <a:rPr lang="tr-TR" altLang="tr-TR" sz="2800" b="1" dirty="0" smtClean="0">
                <a:solidFill>
                  <a:schemeClr val="tx1"/>
                </a:solidFill>
              </a:rPr>
              <a:t>başı gidiş yönünde olmalı,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</a:rPr>
              <a:t> Sedye </a:t>
            </a:r>
            <a:r>
              <a:rPr lang="tr-TR" altLang="tr-TR" sz="2800" b="1" dirty="0" smtClean="0">
                <a:solidFill>
                  <a:schemeClr val="tx1"/>
                </a:solidFill>
              </a:rPr>
              <a:t>daima yatay </a:t>
            </a:r>
            <a:r>
              <a:rPr lang="tr-TR" altLang="tr-TR" sz="2800" dirty="0" smtClean="0">
                <a:solidFill>
                  <a:schemeClr val="tx1"/>
                </a:solidFill>
              </a:rPr>
              <a:t>(yere paralel) tutulmalı,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58184" y="1391798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SEDYE İLE TAŞIMA KURALLARI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81014" y="2409680"/>
            <a:ext cx="8219169" cy="389953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Güçlü kişi </a:t>
            </a: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hasta /yaralının </a:t>
            </a:r>
            <a:r>
              <a:rPr lang="tr-T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baş kısmında </a:t>
            </a: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olmalı,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Daima sedye hareketlerini yönlendiren ve </a:t>
            </a:r>
            <a:r>
              <a:rPr lang="tr-T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komut veren biri olmalı,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Sedyenin düz taşınması için öndeki ilk yardımcı </a:t>
            </a:r>
            <a:r>
              <a:rPr lang="tr-T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sağ, </a:t>
            </a: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arkadaki ise </a:t>
            </a:r>
            <a:r>
              <a:rPr lang="tr-T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sol </a:t>
            </a: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ayakla yürümeye başlamalı.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44536" y="1396877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SEDYE İLE TAŞIMA KURALLARI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163" y="3402314"/>
            <a:ext cx="3355837" cy="19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70112" y="1369982"/>
            <a:ext cx="11458215" cy="653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SEDYE İLE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7" r="9512"/>
          <a:stretch/>
        </p:blipFill>
        <p:spPr bwMode="auto">
          <a:xfrm>
            <a:off x="2834908" y="2243305"/>
            <a:ext cx="6581277" cy="398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3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82555" y="1369982"/>
            <a:ext cx="11458215" cy="6235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SEDYE İLE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r="17929"/>
          <a:stretch/>
        </p:blipFill>
        <p:spPr bwMode="auto">
          <a:xfrm>
            <a:off x="2879679" y="2125741"/>
            <a:ext cx="5786650" cy="39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5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82555" y="1369982"/>
            <a:ext cx="11458215" cy="6089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SEDYE İLE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6" b="9058"/>
          <a:stretch/>
        </p:blipFill>
        <p:spPr bwMode="auto">
          <a:xfrm>
            <a:off x="1815152" y="2249413"/>
            <a:ext cx="8557473" cy="405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7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82555" y="1371663"/>
            <a:ext cx="11458215" cy="653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SEDYE İLE 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2"/>
          <a:stretch/>
        </p:blipFill>
        <p:spPr bwMode="auto">
          <a:xfrm>
            <a:off x="2512957" y="2356757"/>
            <a:ext cx="7197410" cy="38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5" name="Picture 2" descr="Galata Kulesi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78" y="1414218"/>
            <a:ext cx="6690652" cy="50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6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634141" y="2275321"/>
            <a:ext cx="10881056" cy="359321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699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Yerden destek alacak şekilde her iki ayağı da kullanarak biri diğerinden öne yerleştirilmeli,</a:t>
            </a:r>
          </a:p>
          <a:p>
            <a:pPr marL="4699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Kalkarken 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ağırlık kalça kaslarına verilerek</a:t>
            </a:r>
            <a:r>
              <a:rPr lang="tr-TR" sz="2800" b="1" i="1" spc="-5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dizler en uygun biçimde doğrultulmalı,</a:t>
            </a:r>
          </a:p>
          <a:p>
            <a:pPr marL="4699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Baş her zaman düz tutulmalı ve düzgün bir şekilde hareket edilmeli,</a:t>
            </a:r>
          </a:p>
          <a:p>
            <a:pPr marL="4699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Yavaş ve düzgün adımlarla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yürünmeli ve adımlar omuzdan daha geniş olmamalı,</a:t>
            </a:r>
            <a:endParaRPr lang="tr-TR" sz="2800" spc="-5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HASTA/YARALI TAŞINMASINDA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867072" y="2283568"/>
            <a:ext cx="10442488" cy="348943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Ağırlık kaldırırken karın muntazam tutulup kalça kasılmalı,</a:t>
            </a: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Omuzlar leğen kemiği ve omurilik hizasında olmalı,</a:t>
            </a: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Yön değiştirirken ani dönme ve bükülmelerden kaçınılmalı,</a:t>
            </a: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Hasta/yaralı mümkün olduğunca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az hareket ettirilmeli,</a:t>
            </a: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Hasta /yaralı </a:t>
            </a:r>
            <a:r>
              <a:rPr lang="tr-TR" altLang="tr-TR" sz="2800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baş- boyun- gövde ekseni esas alınarak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ve </a:t>
            </a: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en az 6 destek noktasından</a:t>
            </a:r>
            <a:r>
              <a:rPr lang="tr-TR" alt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kavranmalı, 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HASTA/YARALI TAŞINMASINDA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65099" y="2448118"/>
            <a:ext cx="10446434" cy="295639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Mükemmel bir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ekip çalışması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yapılmalı,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Ekipte tüm hareketleri yönlendirecek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sorumlu bir kişi olmalı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Komut veren kişi genellikle ağırlığın en fazla olduğu ve en fazla dikkat gerektiren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baş ve boyun kısmını tutan kişi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olmalıdır.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HASTA/YARALI TAŞINMASINDA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70505" y="2283568"/>
            <a:ext cx="10710084" cy="360998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Genel bir kural olarak; </a:t>
            </a:r>
            <a:r>
              <a:rPr lang="tr-TR" altLang="tr-TR" sz="2800" b="1" u="sng" kern="0" dirty="0" smtClean="0">
                <a:solidFill>
                  <a:srgbClr val="C00000"/>
                </a:solidFill>
                <a:cs typeface="Arial"/>
              </a:rPr>
              <a:t>hasta/ yaralının yeri değiştirilmemeli ve dokunulmamalıdır!</a:t>
            </a:r>
          </a:p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Olağan üstü bir </a:t>
            </a:r>
            <a:r>
              <a:rPr lang="tr-TR" altLang="tr-TR" sz="2800" kern="0" dirty="0" smtClean="0">
                <a:solidFill>
                  <a:srgbClr val="C00000"/>
                </a:solidFill>
                <a:cs typeface="Arial"/>
              </a:rPr>
              <a:t>tehlike söz konusu </a:t>
            </a: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ise taşıdığı her türlü riske rağmen </a:t>
            </a:r>
            <a:r>
              <a:rPr lang="tr-TR" altLang="tr-TR" sz="2800" kern="0" dirty="0" smtClean="0">
                <a:solidFill>
                  <a:srgbClr val="C00000"/>
                </a:solidFill>
                <a:cs typeface="Arial"/>
              </a:rPr>
              <a:t>acil taşıma</a:t>
            </a: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 zorunludur.</a:t>
            </a:r>
          </a:p>
          <a:p>
            <a:pPr marL="342900" lvl="0" indent="-34290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Yaralılar en kısa sürede </a:t>
            </a:r>
            <a:r>
              <a:rPr lang="tr-TR" altLang="tr-TR" sz="2800" kern="0" dirty="0" smtClean="0">
                <a:solidFill>
                  <a:srgbClr val="C00000"/>
                </a:solidFill>
                <a:cs typeface="Arial"/>
              </a:rPr>
              <a:t>güvenli bir yere </a:t>
            </a: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taşınmalıdır.</a:t>
            </a:r>
            <a:endParaRPr lang="tr-TR" altLang="tr-TR" sz="2800" kern="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HASTA/YARALI TAŞINMASINDA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082434" y="2283568"/>
            <a:ext cx="9818744" cy="329836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A-Acil Taşıma Teknikleri</a:t>
            </a:r>
          </a:p>
          <a:p>
            <a:pPr marL="971550" lvl="1" indent="-51435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100000"/>
              <a:buAutoNum type="arabicPeriod"/>
            </a:pP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Sürükleme Tekniği</a:t>
            </a:r>
          </a:p>
          <a:p>
            <a:pPr marL="1428750" lvl="2" indent="-51435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Ayak bileklerinden tutarak sürükleme</a:t>
            </a:r>
          </a:p>
          <a:p>
            <a:pPr marL="1428750" lvl="2" indent="-514350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Koltuk altından tutarak sürükleme</a:t>
            </a: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       2.  Araç içindeki Yaralıyı Taşıma Tekniği (</a:t>
            </a:r>
            <a:r>
              <a:rPr lang="tr-TR" altLang="tr-TR" sz="2800" b="1" kern="0" dirty="0" err="1" smtClean="0">
                <a:solidFill>
                  <a:srgbClr val="C00000"/>
                </a:solidFill>
                <a:cs typeface="Arial"/>
              </a:rPr>
              <a:t>Rentek</a:t>
            </a: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85661" y="1389370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TAŞIMA TEKNİKLERİ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60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164871"/>
            <a:ext cx="10838271" cy="226947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eaLnBrk="0" fontAlgn="base" hangingPunct="0"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Sürükleme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; dar, basık ve geçiş güçlüğü olan bir yerden çıkarmalarda seçilebilecek bir yöntemdir.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Özellikle iri kişilerin taşınması gerektiğinde, </a:t>
            </a: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yüzey düz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, başın bir yere çarpma riski yoksa ayaklarından tutularak sürüklenir.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19402" y="1370139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ACİL TAŞIMA TEKNİKLERİ (SÜRÜKLEME)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t="73581" r="21154" b="3508"/>
          <a:stretch/>
        </p:blipFill>
        <p:spPr bwMode="auto">
          <a:xfrm>
            <a:off x="3373721" y="4556958"/>
            <a:ext cx="5543320" cy="184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8879</TotalTime>
  <Words>901</Words>
  <Application>Microsoft Office PowerPoint</Application>
  <PresentationFormat>Geniş ekran</PresentationFormat>
  <Paragraphs>163</Paragraphs>
  <Slides>36</Slides>
  <Notes>18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Wingdings</vt:lpstr>
      <vt:lpstr>Office Teması</vt:lpstr>
      <vt:lpstr>MİLLÎ EĞİTİM BAKANLIĞI İŞYERİ SAĞLIK VE GÜVENLİK BİRİMİ  DAİRE BAŞKANLIĞI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Faruk EREN</dc:creator>
  <cp:lastModifiedBy>HulyaDEMIRHAN</cp:lastModifiedBy>
  <cp:revision>1061</cp:revision>
  <cp:lastPrinted>2018-06-05T14:42:51Z</cp:lastPrinted>
  <dcterms:created xsi:type="dcterms:W3CDTF">2018-02-16T13:33:45Z</dcterms:created>
  <dcterms:modified xsi:type="dcterms:W3CDTF">2021-11-12T13:21:21Z</dcterms:modified>
</cp:coreProperties>
</file>