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0" r:id="rId1"/>
  </p:sldMasterIdLst>
  <p:notesMasterIdLst>
    <p:notesMasterId r:id="rId11"/>
  </p:notesMasterIdLst>
  <p:sldIdLst>
    <p:sldId id="728" r:id="rId2"/>
    <p:sldId id="787" r:id="rId3"/>
    <p:sldId id="1334" r:id="rId4"/>
    <p:sldId id="1394" r:id="rId5"/>
    <p:sldId id="1393" r:id="rId6"/>
    <p:sldId id="1395" r:id="rId7"/>
    <p:sldId id="1340" r:id="rId8"/>
    <p:sldId id="1391" r:id="rId9"/>
    <p:sldId id="1392" r:id="rId10"/>
  </p:sldIdLst>
  <p:sldSz cx="12192000" cy="6858000"/>
  <p:notesSz cx="6794500" cy="9906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MAL ÜNAL" initials="CÜ" lastIdx="1" clrIdx="0">
    <p:extLst>
      <p:ext uri="{19B8F6BF-5375-455C-9EA6-DF929625EA0E}">
        <p15:presenceInfo xmlns:p15="http://schemas.microsoft.com/office/powerpoint/2012/main" userId="2b104061d5e211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D745D7"/>
    <a:srgbClr val="FE9C9C"/>
    <a:srgbClr val="F16565"/>
    <a:srgbClr val="70AD47"/>
    <a:srgbClr val="8C3462"/>
    <a:srgbClr val="F3D9D9"/>
    <a:srgbClr val="F8E8E8"/>
    <a:srgbClr val="EBF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Orta Stil 4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5" autoAdjust="0"/>
    <p:restoredTop sz="94434" autoAdjust="0"/>
  </p:normalViewPr>
  <p:slideViewPr>
    <p:cSldViewPr snapToGrid="0">
      <p:cViewPr varScale="1">
        <p:scale>
          <a:sx n="87" d="100"/>
          <a:sy n="87" d="100"/>
        </p:scale>
        <p:origin x="79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024" cy="497359"/>
          </a:xfrm>
          <a:prstGeom prst="rect">
            <a:avLst/>
          </a:prstGeom>
        </p:spPr>
        <p:txBody>
          <a:bodyPr vert="horz" lIns="91268" tIns="45635" rIns="91268" bIns="45635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7890" y="3"/>
            <a:ext cx="2945024" cy="497359"/>
          </a:xfrm>
          <a:prstGeom prst="rect">
            <a:avLst/>
          </a:prstGeom>
        </p:spPr>
        <p:txBody>
          <a:bodyPr vert="horz" lIns="91268" tIns="45635" rIns="91268" bIns="45635" rtlCol="0"/>
          <a:lstStyle>
            <a:lvl1pPr algn="r">
              <a:defRPr sz="1200"/>
            </a:lvl1pPr>
          </a:lstStyle>
          <a:p>
            <a:fld id="{7ACF8F7F-4C44-408C-88B6-A6BF56A9F84D}" type="datetimeFigureOut">
              <a:rPr lang="tr-TR" smtClean="0"/>
              <a:t>12.11.2021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36663"/>
            <a:ext cx="5946775" cy="3344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8" tIns="45635" rIns="91268" bIns="45635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133" y="4767681"/>
            <a:ext cx="5436234" cy="3899675"/>
          </a:xfrm>
          <a:prstGeom prst="rect">
            <a:avLst/>
          </a:prstGeom>
        </p:spPr>
        <p:txBody>
          <a:bodyPr vert="horz" lIns="91268" tIns="45635" rIns="91268" bIns="45635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08643"/>
            <a:ext cx="2945024" cy="497359"/>
          </a:xfrm>
          <a:prstGeom prst="rect">
            <a:avLst/>
          </a:prstGeom>
        </p:spPr>
        <p:txBody>
          <a:bodyPr vert="horz" lIns="91268" tIns="45635" rIns="91268" bIns="45635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7890" y="9408643"/>
            <a:ext cx="2945024" cy="497359"/>
          </a:xfrm>
          <a:prstGeom prst="rect">
            <a:avLst/>
          </a:prstGeom>
        </p:spPr>
        <p:txBody>
          <a:bodyPr vert="horz" lIns="91268" tIns="45635" rIns="91268" bIns="45635" rtlCol="0" anchor="b"/>
          <a:lstStyle>
            <a:lvl1pPr algn="r">
              <a:defRPr sz="1200"/>
            </a:lvl1pPr>
          </a:lstStyle>
          <a:p>
            <a:fld id="{4307AC83-186E-44C2-A192-69712972D4F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54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7AC83-186E-44C2-A192-69712972D4F3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3284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07AC83-186E-44C2-A192-69712972D4F3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1119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7AC83-186E-44C2-A192-69712972D4F3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2245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6A86-542B-435F-B08D-AF2F6F91C994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084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04D1-8752-4679-986D-F130D3CB04CC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12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F1E9-2924-4E3F-BAF9-8598FAAF24C3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4279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 userDrawn="1"/>
        </p:nvSpPr>
        <p:spPr>
          <a:xfrm>
            <a:off x="0" y="0"/>
            <a:ext cx="12192000" cy="8941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0" y="10633"/>
            <a:ext cx="12192000" cy="85060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tr-TR" dirty="0"/>
              <a:t>         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D67-8B05-4B2E-971F-B434FDD9AB49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3" y="31899"/>
            <a:ext cx="838200" cy="841003"/>
          </a:xfrm>
          <a:prstGeom prst="rect">
            <a:avLst/>
          </a:prstGeom>
        </p:spPr>
      </p:pic>
      <p:sp>
        <p:nvSpPr>
          <p:cNvPr id="8" name="Unvan 1"/>
          <p:cNvSpPr txBox="1">
            <a:spLocks/>
          </p:cNvSpPr>
          <p:nvPr userDrawn="1"/>
        </p:nvSpPr>
        <p:spPr>
          <a:xfrm>
            <a:off x="912623" y="107039"/>
            <a:ext cx="3228557" cy="680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DESTEK HİZMETLERİ </a:t>
            </a:r>
            <a:br>
              <a:rPr lang="tr-TR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tr-TR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GENEL MÜDÜRLÜĞÜ</a:t>
            </a:r>
            <a:endParaRPr lang="tr-TR" sz="2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87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21948-1B73-4E3F-BDE7-D4A2744EF5A8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723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32DC-1DAC-43FE-9FA7-6E635CD171FD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253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3AEB7-331C-4D28-A8BA-C287AA4B8AAF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399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4351-B503-41A4-989B-3C02B9529574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474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 userDrawn="1"/>
        </p:nvSpPr>
        <p:spPr>
          <a:xfrm>
            <a:off x="0" y="658025"/>
            <a:ext cx="12192000" cy="64093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7D15-6306-4555-9423-AAD7FA874A97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Merkez İSGB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11363227" y="6309215"/>
            <a:ext cx="477543" cy="477542"/>
          </a:xfrm>
        </p:spPr>
        <p:txBody>
          <a:bodyPr/>
          <a:lstStyle>
            <a:lvl1pPr algn="ctr">
              <a:defRPr sz="1800" b="1"/>
            </a:lvl1pPr>
          </a:lstStyle>
          <a:p>
            <a:fld id="{1EDBCF86-4C6C-45BD-AB90-9F5A9BF58ABB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Unvan 1"/>
          <p:cNvSpPr txBox="1">
            <a:spLocks/>
          </p:cNvSpPr>
          <p:nvPr userDrawn="1"/>
        </p:nvSpPr>
        <p:spPr>
          <a:xfrm>
            <a:off x="1627138" y="794166"/>
            <a:ext cx="8929894" cy="4535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tx1"/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MERKEZ İŞYERİ</a:t>
            </a:r>
            <a:r>
              <a:rPr lang="tr-TR" sz="2400" b="1" cap="none" spc="0" baseline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tx1"/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 SAĞLIK VE GÜVENLİK BİRİMİ</a:t>
            </a:r>
          </a:p>
        </p:txBody>
      </p:sp>
      <p:cxnSp>
        <p:nvCxnSpPr>
          <p:cNvPr id="15" name="Düz Bağlayıcı 14"/>
          <p:cNvCxnSpPr>
            <a:endCxn id="16" idx="2"/>
          </p:cNvCxnSpPr>
          <p:nvPr userDrawn="1"/>
        </p:nvCxnSpPr>
        <p:spPr>
          <a:xfrm>
            <a:off x="885335" y="6532940"/>
            <a:ext cx="10477893" cy="150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Oval 15"/>
          <p:cNvSpPr/>
          <p:nvPr userDrawn="1"/>
        </p:nvSpPr>
        <p:spPr>
          <a:xfrm>
            <a:off x="11363228" y="6309215"/>
            <a:ext cx="477542" cy="4775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Oval 6"/>
          <p:cNvSpPr/>
          <p:nvPr userDrawn="1"/>
        </p:nvSpPr>
        <p:spPr>
          <a:xfrm>
            <a:off x="327905" y="51276"/>
            <a:ext cx="1227430" cy="1227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" name="Resi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05" y="51278"/>
            <a:ext cx="1239135" cy="1239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Resim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7933" y="100894"/>
            <a:ext cx="1392837" cy="117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04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A563-5940-4660-AD98-C94B09F5F84A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741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6407-2BD7-4A2B-B695-7369B887FC1C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110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F39B-2E78-4927-97E1-2303DE3FCD2A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392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B5D9-5347-43EF-9D7A-CAA8CB63A481}" type="datetime1">
              <a:rPr lang="tr-TR" smtClean="0"/>
              <a:t>12.11.2021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BCF86-4C6C-45BD-AB90-9F5A9BF58ABB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971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tr/url?sa=i&amp;rct=j&amp;q=&amp;esrc=s&amp;source=images&amp;cd=&amp;cad=rja&amp;uact=8&amp;ved=0ahUKEwj744a7t6PQAhWGVhoKHUvnB60QjRwIBw&amp;url=https://www.youtube.com/watch?v=JDEiOKIH4e4&amp;bvm=bv.138493631,d.d24&amp;psig=AFQjCNFTCT_Fg8l35v3FlokcZB4RkdGP1Q&amp;ust=147904738031628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67172" y="2667786"/>
            <a:ext cx="11555634" cy="3488315"/>
          </a:xfrm>
        </p:spPr>
        <p:txBody>
          <a:bodyPr>
            <a:normAutofit fontScale="90000"/>
          </a:bodyPr>
          <a:lstStyle/>
          <a:p>
            <a:pPr lvl="0"/>
            <a:r>
              <a:rPr lang="tr-T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MİLLÎ EĞİTİM BAKANLIĞI</a:t>
            </a:r>
            <a:br>
              <a:rPr lang="tr-T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tr-T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İŞYERİ SAĞLIK VE GÜVENLİK BİRİMİ </a:t>
            </a:r>
            <a:br>
              <a:rPr lang="tr-T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tr-T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DAİRE BAŞKANLIĞI</a:t>
            </a:r>
            <a:br>
              <a:rPr lang="tr-T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tr-T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/>
            </a:r>
            <a:br>
              <a:rPr lang="tr-T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endParaRPr lang="tr-TR" sz="3100" dirty="0">
              <a:ln w="9525">
                <a:solidFill>
                  <a:schemeClr val="bg1"/>
                </a:solidFill>
                <a:prstDash val="solid"/>
              </a:ln>
              <a:latin typeface="Arial Black" panose="020B0A040201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77806" y="6284422"/>
            <a:ext cx="670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2021</a:t>
            </a:r>
            <a:endParaRPr lang="tr-TR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346" y="591956"/>
            <a:ext cx="2170592" cy="207583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937" y="591956"/>
            <a:ext cx="2286561" cy="207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2026714" y="2146520"/>
            <a:ext cx="7701539" cy="1950655"/>
          </a:xfrm>
          <a:prstGeom prst="roundRect">
            <a:avLst>
              <a:gd name="adj" fmla="val 892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algn="ctr" fontAlgn="base">
              <a:lnSpc>
                <a:spcPct val="115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</a:pPr>
            <a:r>
              <a:rPr lang="tr-TR" altLang="tr-TR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BOĞULMALAR</a:t>
            </a:r>
          </a:p>
        </p:txBody>
      </p:sp>
    </p:spTree>
    <p:extLst>
      <p:ext uri="{BB962C8B-B14F-4D97-AF65-F5344CB8AC3E}">
        <p14:creationId xmlns:p14="http://schemas.microsoft.com/office/powerpoint/2010/main" val="37974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526133" y="1354544"/>
            <a:ext cx="11212290" cy="598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0" tIns="22860" rIns="0" bIns="22860" numCol="1" spcCol="1270" anchor="ctr" anchorCtr="0">
            <a:noAutofit/>
          </a:bodyPr>
          <a:lstStyle/>
          <a:p>
            <a:pPr algn="ctr"/>
            <a:r>
              <a:rPr lang="tr-TR" altLang="tr-T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BOĞULMA</a:t>
            </a:r>
            <a:endParaRPr lang="tr-TR" altLang="tr-TR" sz="3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814663" y="2235298"/>
            <a:ext cx="7701539" cy="1950655"/>
          </a:xfrm>
          <a:prstGeom prst="roundRect">
            <a:avLst>
              <a:gd name="adj" fmla="val 892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fontAlgn="base">
              <a:lnSpc>
                <a:spcPct val="115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</a:pPr>
            <a:r>
              <a:rPr lang="tr-TR" altLang="tr-TR" sz="28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Boğulma; </a:t>
            </a: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vücuttaki dokulara yeterli oksijen gitmemesi  sonucu dokularda bozulma meydana gelmesidir.</a:t>
            </a:r>
            <a:endParaRPr lang="tr-TR" altLang="tr-TR" sz="28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1" t="66375" r="48601"/>
          <a:stretch/>
        </p:blipFill>
        <p:spPr bwMode="auto">
          <a:xfrm>
            <a:off x="3528480" y="4468368"/>
            <a:ext cx="2967854" cy="2016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17" t="41440" r="5216" b="20198"/>
          <a:stretch/>
        </p:blipFill>
        <p:spPr bwMode="auto">
          <a:xfrm>
            <a:off x="8920927" y="3028508"/>
            <a:ext cx="2301261" cy="244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27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837948" y="2316438"/>
            <a:ext cx="10525277" cy="3279145"/>
          </a:xfrm>
          <a:prstGeom prst="roundRect">
            <a:avLst>
              <a:gd name="adj" fmla="val 892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marL="457200" lvl="0" indent="-457200" fontAlgn="base"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Bayılma ve bilinç kaybı sonucu dilin geriye kayması,</a:t>
            </a:r>
          </a:p>
          <a:p>
            <a:pPr marL="457200" lvl="0" indent="-457200" fontAlgn="base"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Nefes borusuna sıvı dolması,</a:t>
            </a:r>
          </a:p>
          <a:p>
            <a:pPr marL="457200" lvl="0" indent="-457200" fontAlgn="base"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Nefes borusuna yabancı cisim kaçması,</a:t>
            </a:r>
          </a:p>
          <a:p>
            <a:pPr marL="457200" lvl="0" indent="-457200" fontAlgn="base"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Asılma,</a:t>
            </a:r>
          </a:p>
          <a:p>
            <a:pPr marL="457200" lvl="0" indent="-457200" fontAlgn="base"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Akciğerlerin zedelenmesi,</a:t>
            </a:r>
          </a:p>
          <a:p>
            <a:pPr marL="457200" lvl="0" indent="-457200" fontAlgn="base"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Gazla zehirlenme,</a:t>
            </a:r>
          </a:p>
          <a:p>
            <a:pPr marL="457200" lvl="0" indent="-457200" fontAlgn="base"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Suda boğulma.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494442" y="1401915"/>
            <a:ext cx="11212290" cy="598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0" tIns="22860" rIns="0" bIns="22860" numCol="1" spcCol="1270" anchor="ctr" anchorCtr="0">
            <a:noAutofit/>
          </a:bodyPr>
          <a:lstStyle/>
          <a:p>
            <a:pPr algn="ctr"/>
            <a:r>
              <a:rPr lang="tr-TR" altLang="tr-T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BOĞULMA NEDENLERİ</a:t>
            </a:r>
            <a:endParaRPr lang="tr-TR" altLang="tr-TR" sz="3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8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876451" y="2238418"/>
            <a:ext cx="10525277" cy="3220687"/>
          </a:xfrm>
          <a:prstGeom prst="roundRect">
            <a:avLst>
              <a:gd name="adj" fmla="val 892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Suda boğulmalarda, boğulma  sırasında nefes borusu girişinin kasılmasına bağlı olarak akciğerlere çok az miktarda su girer.</a:t>
            </a:r>
          </a:p>
          <a:p>
            <a:pPr marL="457200" lvl="0" indent="-457200" fontAlgn="base">
              <a:lnSpc>
                <a:spcPct val="150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Suda boğulmalarda özellikle </a:t>
            </a:r>
            <a:r>
              <a:rPr lang="tr-TR" altLang="tr-TR" sz="2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soğuk havalarda 20-30 dakika geçse bile yapay solunum ve kalp masajına başlanmalıdır</a:t>
            </a: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endParaRPr lang="tr-TR" altLang="tr-TR" sz="28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532945" y="1398190"/>
            <a:ext cx="11212290" cy="598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0" tIns="22860" rIns="0" bIns="22860" numCol="1" spcCol="1270" anchor="ctr" anchorCtr="0">
            <a:noAutofit/>
          </a:bodyPr>
          <a:lstStyle/>
          <a:p>
            <a:pPr algn="ctr"/>
            <a:r>
              <a:rPr lang="tr-TR" altLang="tr-T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SUDA BOĞULMA</a:t>
            </a:r>
            <a:endParaRPr lang="tr-TR" altLang="tr-TR" sz="3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22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971986" y="2279361"/>
            <a:ext cx="10525277" cy="3452699"/>
          </a:xfrm>
          <a:prstGeom prst="roundRect">
            <a:avLst>
              <a:gd name="adj" fmla="val 892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Suda boğulmalarda; kişi </a:t>
            </a:r>
            <a:r>
              <a:rPr lang="tr-TR" altLang="tr-TR" sz="2800" dirty="0">
                <a:solidFill>
                  <a:schemeClr val="tx1"/>
                </a:solidFill>
                <a:cs typeface="Arial" panose="020B0604020202020204" pitchFamily="34" charset="0"/>
              </a:rPr>
              <a:t>su (sığ su) içerisinde iken </a:t>
            </a: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yapay solunum yapılması mümkündür.</a:t>
            </a:r>
          </a:p>
          <a:p>
            <a:pPr marL="457200" lvl="0" indent="-457200" fontAlgn="base">
              <a:lnSpc>
                <a:spcPct val="150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Suya atlama sonucu genel vücut travması ve omurga kırıkları olabileceğinden </a:t>
            </a:r>
            <a:r>
              <a:rPr lang="tr-TR" altLang="tr-TR" sz="2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kişi suda iken başın çok fazla arkaya itilmemesine dikkat edilir.</a:t>
            </a:r>
            <a:endParaRPr lang="tr-TR" altLang="tr-TR" sz="2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28480" y="1357247"/>
            <a:ext cx="11212290" cy="598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0" tIns="22860" rIns="0" bIns="22860" numCol="1" spcCol="1270" anchor="ctr" anchorCtr="0">
            <a:noAutofit/>
          </a:bodyPr>
          <a:lstStyle/>
          <a:p>
            <a:pPr algn="ctr"/>
            <a:r>
              <a:rPr lang="tr-TR" altLang="tr-T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SUDA BOĞULMA</a:t>
            </a:r>
            <a:endParaRPr lang="tr-TR" altLang="tr-TR" sz="3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7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849156" y="2306471"/>
            <a:ext cx="10525277" cy="4002744"/>
          </a:xfrm>
          <a:prstGeom prst="roundRect">
            <a:avLst>
              <a:gd name="adj" fmla="val 892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marL="457200" lvl="0" indent="-457200" fontAlgn="base">
              <a:lnSpc>
                <a:spcPct val="150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Nefes almada güçlük,</a:t>
            </a:r>
          </a:p>
          <a:p>
            <a:pPr marL="457200" lvl="0" indent="-457200" fontAlgn="base">
              <a:lnSpc>
                <a:spcPct val="150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Gürültülü, hızlı ve derin solunum,</a:t>
            </a:r>
          </a:p>
          <a:p>
            <a:pPr marL="457200" lvl="0" indent="-457200" fontAlgn="base">
              <a:lnSpc>
                <a:spcPct val="150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Ağızda balgam toplanması ve köpüklenme,</a:t>
            </a:r>
          </a:p>
          <a:p>
            <a:pPr marL="457200" lvl="0" indent="-457200" fontAlgn="base">
              <a:lnSpc>
                <a:spcPct val="150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Yüz, dudaklar ve tırnaklarda morarma,</a:t>
            </a:r>
          </a:p>
          <a:p>
            <a:pPr marL="457200" lvl="0" indent="-457200" fontAlgn="base">
              <a:lnSpc>
                <a:spcPct val="150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Genel sıkıntı hali, kararsızlık,</a:t>
            </a:r>
          </a:p>
          <a:p>
            <a:pPr marL="457200" lvl="0" indent="-457200" fontAlgn="base">
              <a:lnSpc>
                <a:spcPct val="150000"/>
              </a:lnSpc>
              <a:spcBef>
                <a:spcPts val="100"/>
              </a:spcBef>
              <a:spcAft>
                <a:spcPct val="0"/>
              </a:spcAft>
              <a:buClr>
                <a:srgbClr val="C000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Bayılma.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505650" y="1364777"/>
            <a:ext cx="11212290" cy="63547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0" tIns="22860" rIns="0" bIns="22860" numCol="1" spcCol="1270" anchor="ctr" anchorCtr="0">
            <a:noAutofit/>
          </a:bodyPr>
          <a:lstStyle/>
          <a:p>
            <a:pPr algn="ctr"/>
            <a:r>
              <a:rPr lang="tr-TR" altLang="tr-T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BOĞULMA BELİRTİLERİ</a:t>
            </a:r>
            <a:endParaRPr lang="tr-TR" altLang="tr-TR" sz="3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00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1164585" y="2193512"/>
            <a:ext cx="9921923" cy="3893394"/>
          </a:xfrm>
          <a:prstGeom prst="roundRect">
            <a:avLst>
              <a:gd name="adj" fmla="val 892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marL="342900" lvl="0" indent="-342900" eaLnBrk="0" fontAlgn="base" hangingPunct="0">
              <a:lnSpc>
                <a:spcPct val="150000"/>
              </a:lnSpc>
              <a:spcAft>
                <a:spcPct val="0"/>
              </a:spcAft>
              <a:buClr>
                <a:srgbClr val="CC33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kern="0" dirty="0" smtClean="0">
                <a:solidFill>
                  <a:srgbClr val="000000"/>
                </a:solidFill>
                <a:cs typeface="Arial"/>
              </a:rPr>
              <a:t>Boğulma nedeni ortadan kaldırılır.</a:t>
            </a:r>
          </a:p>
          <a:p>
            <a:pPr marL="342900" lvl="0" indent="-342900" eaLnBrk="0" fontAlgn="base" hangingPunct="0">
              <a:lnSpc>
                <a:spcPct val="150000"/>
              </a:lnSpc>
              <a:spcAft>
                <a:spcPct val="0"/>
              </a:spcAft>
              <a:buClr>
                <a:srgbClr val="CC33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kern="0" dirty="0" smtClean="0">
                <a:solidFill>
                  <a:srgbClr val="000000"/>
                </a:solidFill>
                <a:cs typeface="Arial"/>
              </a:rPr>
              <a:t>Hasta/yaralının bilinci kontrol edilir.</a:t>
            </a:r>
          </a:p>
          <a:p>
            <a:pPr marL="342900" lvl="0" indent="-342900" eaLnBrk="0" fontAlgn="base" hangingPunct="0">
              <a:lnSpc>
                <a:spcPct val="150000"/>
              </a:lnSpc>
              <a:spcAft>
                <a:spcPct val="0"/>
              </a:spcAft>
              <a:buClr>
                <a:srgbClr val="CC33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kern="0" dirty="0" smtClean="0">
                <a:solidFill>
                  <a:srgbClr val="000000"/>
                </a:solidFill>
                <a:cs typeface="Arial"/>
              </a:rPr>
              <a:t>Yaşam bulguları değerlendirilir.</a:t>
            </a:r>
          </a:p>
          <a:p>
            <a:pPr marL="342900" lvl="0" indent="-342900" eaLnBrk="0" fontAlgn="base" hangingPunct="0">
              <a:lnSpc>
                <a:spcPct val="150000"/>
              </a:lnSpc>
              <a:spcAft>
                <a:spcPct val="0"/>
              </a:spcAft>
              <a:buClr>
                <a:srgbClr val="CC33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kern="0" dirty="0" smtClean="0">
                <a:solidFill>
                  <a:srgbClr val="000000"/>
                </a:solidFill>
                <a:cs typeface="Arial"/>
              </a:rPr>
              <a:t>Solunum yoksa </a:t>
            </a:r>
            <a:r>
              <a:rPr lang="tr-TR" altLang="tr-TR" sz="2800" b="1" kern="0" dirty="0" smtClean="0">
                <a:solidFill>
                  <a:srgbClr val="C00000"/>
                </a:solidFill>
                <a:cs typeface="Arial"/>
              </a:rPr>
              <a:t>temel yaşam desteği </a:t>
            </a:r>
            <a:r>
              <a:rPr lang="tr-TR" altLang="tr-TR" sz="2800" kern="0" dirty="0" smtClean="0">
                <a:solidFill>
                  <a:srgbClr val="000000"/>
                </a:solidFill>
                <a:cs typeface="Arial"/>
              </a:rPr>
              <a:t>uygulanır.</a:t>
            </a:r>
          </a:p>
          <a:p>
            <a:pPr marL="342900" lvl="0" indent="-342900" eaLnBrk="0" fontAlgn="base" hangingPunct="0">
              <a:lnSpc>
                <a:spcPct val="150000"/>
              </a:lnSpc>
              <a:spcAft>
                <a:spcPct val="0"/>
              </a:spcAft>
              <a:buClr>
                <a:srgbClr val="CC33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kern="0" dirty="0" smtClean="0">
                <a:solidFill>
                  <a:srgbClr val="000000"/>
                </a:solidFill>
                <a:cs typeface="Arial"/>
              </a:rPr>
              <a:t>Derhal 112 aranarak tıbbi yardım istenir.</a:t>
            </a:r>
          </a:p>
          <a:p>
            <a:pPr marL="342900" lvl="0" indent="-342900" eaLnBrk="0" fontAlgn="base" hangingPunct="0">
              <a:lnSpc>
                <a:spcPct val="150000"/>
              </a:lnSpc>
              <a:spcAft>
                <a:spcPct val="0"/>
              </a:spcAft>
              <a:buClr>
                <a:srgbClr val="CC3300"/>
              </a:buClr>
              <a:buSzPct val="75000"/>
              <a:buFont typeface="Wingdings" panose="05000000000000000000" pitchFamily="2" charset="2"/>
              <a:buChar char="Ø"/>
            </a:pPr>
            <a:r>
              <a:rPr lang="tr-TR" altLang="tr-TR" sz="2800" kern="0" dirty="0" smtClean="0">
                <a:solidFill>
                  <a:srgbClr val="000000"/>
                </a:solidFill>
                <a:cs typeface="Arial"/>
              </a:rPr>
              <a:t>Hasta/yaralının yaşam bulguları izlenir.</a:t>
            </a:r>
            <a:endParaRPr lang="tr-TR" altLang="tr-TR" sz="2800" kern="0" dirty="0" smtClean="0">
              <a:solidFill>
                <a:schemeClr val="tx1"/>
              </a:solidFill>
              <a:cs typeface="Arial"/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="" xmlns:a16="http://schemas.microsoft.com/office/drawing/2014/main" id="{D143437C-D99F-4B3A-80C4-2A6DE9B9231A}"/>
              </a:ext>
            </a:extLst>
          </p:cNvPr>
          <p:cNvSpPr txBox="1">
            <a:spLocks/>
          </p:cNvSpPr>
          <p:nvPr/>
        </p:nvSpPr>
        <p:spPr>
          <a:xfrm>
            <a:off x="653143" y="2415821"/>
            <a:ext cx="10944808" cy="376114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519402" y="1372865"/>
            <a:ext cx="11212290" cy="598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0" tIns="22860" rIns="0" bIns="22860" numCol="1" spcCol="1270" anchor="ctr" anchorCtr="0">
            <a:noAutofit/>
          </a:bodyPr>
          <a:lstStyle/>
          <a:p>
            <a:pPr algn="ctr"/>
            <a:r>
              <a:rPr lang="tr-TR" altLang="tr-TR" sz="3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BOĞULMALARDA İLK YARDIM</a:t>
            </a:r>
            <a:endParaRPr lang="tr-TR" altLang="tr-TR" sz="3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2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CF86-4C6C-45BD-AB90-9F5A9BF58ABB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6" name="İçerik Yer Tutucusu 2">
            <a:extLst>
              <a:ext uri="{FF2B5EF4-FFF2-40B4-BE49-F238E27FC236}">
                <a16:creationId xmlns="" xmlns:a16="http://schemas.microsoft.com/office/drawing/2014/main" id="{D143437C-D99F-4B3A-80C4-2A6DE9B9231A}"/>
              </a:ext>
            </a:extLst>
          </p:cNvPr>
          <p:cNvSpPr txBox="1">
            <a:spLocks/>
          </p:cNvSpPr>
          <p:nvPr/>
        </p:nvSpPr>
        <p:spPr>
          <a:xfrm>
            <a:off x="653143" y="2415820"/>
            <a:ext cx="10944808" cy="376114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tr-TR" dirty="0"/>
          </a:p>
          <a:p>
            <a:endParaRPr lang="tr-TR" dirty="0"/>
          </a:p>
        </p:txBody>
      </p:sp>
      <p:pic>
        <p:nvPicPr>
          <p:cNvPr id="5" name="Picture 2" descr="fethiye ölüdeniz ile ilgili görsel sonucu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359" y="1399434"/>
            <a:ext cx="6546375" cy="490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55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8893</TotalTime>
  <Words>208</Words>
  <Application>Microsoft Office PowerPoint</Application>
  <PresentationFormat>Geniş ekran</PresentationFormat>
  <Paragraphs>44</Paragraphs>
  <Slides>9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Times New Roman</vt:lpstr>
      <vt:lpstr>Wingdings</vt:lpstr>
      <vt:lpstr>Office Teması</vt:lpstr>
      <vt:lpstr>MİLLÎ EĞİTİM BAKANLIĞI İŞYERİ SAĞLIK VE GÜVENLİK BİRİMİ  DAİRE BAŞKANLIĞI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Faruk EREN</dc:creator>
  <cp:lastModifiedBy>HulyaDEMIRHAN</cp:lastModifiedBy>
  <cp:revision>1058</cp:revision>
  <cp:lastPrinted>2018-06-05T14:42:51Z</cp:lastPrinted>
  <dcterms:created xsi:type="dcterms:W3CDTF">2018-02-16T13:33:45Z</dcterms:created>
  <dcterms:modified xsi:type="dcterms:W3CDTF">2021-11-12T13:21:33Z</dcterms:modified>
</cp:coreProperties>
</file>