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0" r:id="rId1"/>
  </p:sldMasterIdLst>
  <p:notesMasterIdLst>
    <p:notesMasterId r:id="rId16"/>
  </p:notesMasterIdLst>
  <p:sldIdLst>
    <p:sldId id="728" r:id="rId2"/>
    <p:sldId id="787" r:id="rId3"/>
    <p:sldId id="1334" r:id="rId4"/>
    <p:sldId id="1335" r:id="rId5"/>
    <p:sldId id="1340" r:id="rId6"/>
    <p:sldId id="1390" r:id="rId7"/>
    <p:sldId id="1336" r:id="rId8"/>
    <p:sldId id="1391" r:id="rId9"/>
    <p:sldId id="1392" r:id="rId10"/>
    <p:sldId id="1393" r:id="rId11"/>
    <p:sldId id="1394" r:id="rId12"/>
    <p:sldId id="1395" r:id="rId13"/>
    <p:sldId id="1338" r:id="rId14"/>
    <p:sldId id="1342" r:id="rId15"/>
  </p:sldIdLst>
  <p:sldSz cx="12192000" cy="6858000"/>
  <p:notesSz cx="6794500" cy="9906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MAL ÜNAL" initials="CÜ" lastIdx="1" clrIdx="0">
    <p:extLst>
      <p:ext uri="{19B8F6BF-5375-455C-9EA6-DF929625EA0E}">
        <p15:presenceInfo xmlns:p15="http://schemas.microsoft.com/office/powerpoint/2012/main" userId="2b104061d5e21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D745D7"/>
    <a:srgbClr val="FE9C9C"/>
    <a:srgbClr val="F16565"/>
    <a:srgbClr val="70AD47"/>
    <a:srgbClr val="8C3462"/>
    <a:srgbClr val="F3D9D9"/>
    <a:srgbClr val="F8E8E8"/>
    <a:srgbClr val="EB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434" autoAdjust="0"/>
  </p:normalViewPr>
  <p:slideViewPr>
    <p:cSldViewPr snapToGrid="0">
      <p:cViewPr varScale="1">
        <p:scale>
          <a:sx n="87" d="100"/>
          <a:sy n="87" d="100"/>
        </p:scale>
        <p:origin x="79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7890" y="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r">
              <a:defRPr sz="1200"/>
            </a:lvl1pPr>
          </a:lstStyle>
          <a:p>
            <a:fld id="{7ACF8F7F-4C44-408C-88B6-A6BF56A9F84D}" type="datetimeFigureOut">
              <a:rPr lang="tr-TR" smtClean="0"/>
              <a:t>12.11.2021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36663"/>
            <a:ext cx="59467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8" tIns="45635" rIns="91268" bIns="45635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133" y="4767681"/>
            <a:ext cx="5436234" cy="3899675"/>
          </a:xfrm>
          <a:prstGeom prst="rect">
            <a:avLst/>
          </a:prstGeom>
        </p:spPr>
        <p:txBody>
          <a:bodyPr vert="horz" lIns="91268" tIns="45635" rIns="91268" bIns="45635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0864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7890" y="940864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r">
              <a:defRPr sz="1200"/>
            </a:lvl1pPr>
          </a:lstStyle>
          <a:p>
            <a:fld id="{4307AC83-186E-44C2-A192-69712972D4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546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28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111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224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5644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0442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366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A86-542B-435F-B08D-AF2F6F91C994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084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04D1-8752-4679-986D-F130D3CB04CC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12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F1E9-2924-4E3F-BAF9-8598FAAF24C3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27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>
          <a:xfrm>
            <a:off x="0" y="0"/>
            <a:ext cx="12192000" cy="894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0" y="10633"/>
            <a:ext cx="12192000" cy="85060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tr-TR" dirty="0"/>
              <a:t>         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6D67-8B05-4B2E-971F-B434FDD9AB49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" y="31899"/>
            <a:ext cx="838200" cy="841003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 userDrawn="1"/>
        </p:nvSpPr>
        <p:spPr>
          <a:xfrm>
            <a:off x="912623" y="107039"/>
            <a:ext cx="3228557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DESTEK HİZMETLERİ </a:t>
            </a:r>
            <a:b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GENEL MÜDÜRLÜĞÜ</a:t>
            </a:r>
            <a:endParaRPr lang="tr-TR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7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1948-1B73-4E3F-BDE7-D4A2744EF5A8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723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32DC-1DAC-43FE-9FA7-6E635CD171FD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253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AEB7-331C-4D28-A8BA-C287AA4B8AAF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399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4351-B503-41A4-989B-3C02B9529574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474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 userDrawn="1"/>
        </p:nvSpPr>
        <p:spPr>
          <a:xfrm>
            <a:off x="0" y="658025"/>
            <a:ext cx="12192000" cy="640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7D15-6306-4555-9423-AAD7FA874A97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Merkez İSGB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1363227" y="6309215"/>
            <a:ext cx="477543" cy="477542"/>
          </a:xfrm>
        </p:spPr>
        <p:txBody>
          <a:bodyPr/>
          <a:lstStyle>
            <a:lvl1pPr algn="ctr">
              <a:defRPr sz="1800" b="1"/>
            </a:lvl1pPr>
          </a:lstStyle>
          <a:p>
            <a:fld id="{1EDBCF86-4C6C-45BD-AB90-9F5A9BF58AB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Unvan 1"/>
          <p:cNvSpPr txBox="1">
            <a:spLocks/>
          </p:cNvSpPr>
          <p:nvPr userDrawn="1"/>
        </p:nvSpPr>
        <p:spPr>
          <a:xfrm>
            <a:off x="1627138" y="794166"/>
            <a:ext cx="8340829" cy="453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MERKEZ İŞYERİ</a:t>
            </a:r>
            <a:r>
              <a:rPr lang="tr-TR" sz="2400" b="1" cap="none" spc="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SAĞLIK VE GÜVENLİK BİRİMİ</a:t>
            </a:r>
          </a:p>
        </p:txBody>
      </p:sp>
      <p:cxnSp>
        <p:nvCxnSpPr>
          <p:cNvPr id="15" name="Düz Bağlayıcı 14"/>
          <p:cNvCxnSpPr>
            <a:endCxn id="16" idx="2"/>
          </p:cNvCxnSpPr>
          <p:nvPr userDrawn="1"/>
        </p:nvCxnSpPr>
        <p:spPr>
          <a:xfrm>
            <a:off x="885335" y="6532940"/>
            <a:ext cx="10477893" cy="15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11363228" y="6309215"/>
            <a:ext cx="477542" cy="477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val 6"/>
          <p:cNvSpPr/>
          <p:nvPr userDrawn="1"/>
        </p:nvSpPr>
        <p:spPr>
          <a:xfrm>
            <a:off x="327905" y="51276"/>
            <a:ext cx="1227430" cy="1227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5" y="51278"/>
            <a:ext cx="1239135" cy="123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97" y="31016"/>
            <a:ext cx="1521573" cy="124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4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A563-5940-4660-AD98-C94B09F5F84A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741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6407-2BD7-4A2B-B695-7369B887FC1C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110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39B-2E78-4927-97E1-2303DE3FCD2A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392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B5D9-5347-43EF-9D7A-CAA8CB63A481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71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tr/url?sa=i&amp;rct=j&amp;q=&amp;esrc=s&amp;source=images&amp;cd=&amp;ved=0ahUKEwjQ-fDEwKPQAhVECBoKHc2FBa8QjRwIBw&amp;url=http://www.ruyadakopekgormek.com/ruyada-kedi-kopek-gormek.html&amp;psig=AFQjCNE6UwokfDrEmJFEs6L50HvwsDBBFQ&amp;ust=1479049895987886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7172" y="2667786"/>
            <a:ext cx="11555634" cy="3488315"/>
          </a:xfrm>
        </p:spPr>
        <p:txBody>
          <a:bodyPr>
            <a:normAutofit fontScale="90000"/>
          </a:bodyPr>
          <a:lstStyle/>
          <a:p>
            <a:pPr lvl="0"/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MİLLÎ EĞİTİM BAKANLIĞI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İŞYERİ SAĞLIK VE GÜVENLİK BİRİMİ 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DAİRE BAŞKANLIĞI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endParaRPr lang="tr-TR" sz="3100" dirty="0">
              <a:ln w="9525">
                <a:solidFill>
                  <a:schemeClr val="bg1"/>
                </a:solidFill>
                <a:prstDash val="solid"/>
              </a:ln>
              <a:latin typeface="Arial Black" panose="020B0A040201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777806" y="6284422"/>
            <a:ext cx="67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2021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66" y="727778"/>
            <a:ext cx="2170592" cy="207583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28" y="728456"/>
            <a:ext cx="2333027" cy="207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892314" y="2142699"/>
            <a:ext cx="10466465" cy="4166515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Hasta sakinleştirilip dinlenmesi sağlanır.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Yara su ile yıkanır.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Isırılan bölgede baskı yapabilecek eşyalar (yüzük, bilezik vb.) çıkarılır.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Bandaj uygulanır (</a:t>
            </a:r>
            <a:r>
              <a:rPr lang="tr-TR" altLang="tr-TR" sz="2800" b="1" kern="0" dirty="0" smtClean="0">
                <a:solidFill>
                  <a:srgbClr val="C00000"/>
                </a:solidFill>
                <a:cs typeface="Arial"/>
              </a:rPr>
              <a:t>Turnike uygulanmaz</a:t>
            </a: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).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Yara baş ve boyunda ise </a:t>
            </a:r>
            <a:r>
              <a:rPr lang="tr-TR" altLang="tr-TR" sz="2800" b="1" kern="0" dirty="0" smtClean="0">
                <a:solidFill>
                  <a:srgbClr val="000000"/>
                </a:solidFill>
                <a:cs typeface="Arial"/>
              </a:rPr>
              <a:t>yara çevresine baskı uygulanır.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b="1" kern="0" dirty="0" smtClean="0">
                <a:solidFill>
                  <a:srgbClr val="C00000"/>
                </a:solidFill>
                <a:cs typeface="Arial"/>
              </a:rPr>
              <a:t>Soğuk uygulama </a:t>
            </a: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yapılır.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Yara üzerinde girişimde bulunulmaz (</a:t>
            </a:r>
            <a:r>
              <a:rPr lang="tr-TR" altLang="tr-TR" sz="2800" kern="0" dirty="0" smtClean="0">
                <a:solidFill>
                  <a:srgbClr val="C00000"/>
                </a:solidFill>
                <a:cs typeface="Arial"/>
              </a:rPr>
              <a:t>yara emilmez vb.</a:t>
            </a: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).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Tıbbi yardım istenir (112).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19402" y="1373324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YILAN SOKMASINDA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19401" y="1343004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YILAN VE AKREP SOKMASINDA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t="35407" r="4216" b="2976"/>
          <a:stretch/>
        </p:blipFill>
        <p:spPr bwMode="auto">
          <a:xfrm>
            <a:off x="2315546" y="2415821"/>
            <a:ext cx="7620001" cy="372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5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178918" y="2423203"/>
            <a:ext cx="4730563" cy="3336152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Kızarma,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Şişme,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İltihaplanma,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Sıkıntı hissi,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Huzursuzluk,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Havale,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Baş ağrısı.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19402" y="1370140"/>
            <a:ext cx="11212290" cy="5161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DENİZ CANLILARININ SOKMASI BELİRTİLERİ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5" t="33067" r="2591" b="3228"/>
          <a:stretch/>
        </p:blipFill>
        <p:spPr bwMode="auto">
          <a:xfrm>
            <a:off x="6487155" y="2423203"/>
            <a:ext cx="4876072" cy="361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9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26451" y="2260789"/>
            <a:ext cx="10251418" cy="3348440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812800" lvl="1" indent="-342900">
              <a:lnSpc>
                <a:spcPct val="150000"/>
              </a:lnSpc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cs typeface="Arial"/>
              </a:rPr>
              <a:t>Yaralı bölge hareket ettirilmez.</a:t>
            </a:r>
          </a:p>
          <a:p>
            <a:pPr marL="812800" lvl="1" indent="-342900">
              <a:lnSpc>
                <a:spcPct val="150000"/>
              </a:lnSpc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cs typeface="Arial"/>
              </a:rPr>
              <a:t>Batan diken varsa ve görünüyorsa çıkartılır.</a:t>
            </a:r>
          </a:p>
          <a:p>
            <a:pPr marL="812800" lvl="1" indent="-342900">
              <a:lnSpc>
                <a:spcPct val="150000"/>
              </a:lnSpc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cs typeface="Arial"/>
              </a:rPr>
              <a:t>Etkilenen bölge ovulmaz.</a:t>
            </a:r>
          </a:p>
          <a:p>
            <a:pPr marL="812800" lvl="1" indent="-342900">
              <a:lnSpc>
                <a:spcPct val="150000"/>
              </a:lnSpc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cs typeface="Arial"/>
              </a:rPr>
              <a:t>Sıcak uygulama yapılır.</a:t>
            </a:r>
            <a:endParaRPr lang="tr-TR" sz="2800" dirty="0">
              <a:cs typeface="Arial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3550" y="1386871"/>
            <a:ext cx="11377220" cy="5784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DENİZ CANLILARI SOKMASINDA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14</a:t>
            </a:fld>
            <a:endParaRPr lang="tr-TR" dirty="0"/>
          </a:p>
        </p:txBody>
      </p:sp>
      <p:pic>
        <p:nvPicPr>
          <p:cNvPr id="6" name="Picture 2" descr="kedi köpek resimler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44" y="1501372"/>
            <a:ext cx="6410458" cy="480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4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310185" y="2121095"/>
            <a:ext cx="9347844" cy="2764804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4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BÖCEK SOKMALARI VE HAYVAN ISIRMALARI</a:t>
            </a:r>
            <a:endParaRPr lang="tr-TR" altLang="tr-TR" sz="4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89708" y="1364777"/>
            <a:ext cx="11212290" cy="6535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KEDİ- KÖPEK ISIRMALARINDA 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812063" y="2228644"/>
            <a:ext cx="10367579" cy="3870272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Hasta/yaralı yaşamsal bulgular (ABC) yönünde değerlendirilir.</a:t>
            </a:r>
          </a:p>
          <a:p>
            <a:pPr marL="457200" lvl="0" indent="-45720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Hafif yaralanmalarda  yara </a:t>
            </a: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5 dakika süreyle sabun ve soğuk suyla 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yıkanır.</a:t>
            </a:r>
          </a:p>
          <a:p>
            <a:pPr marL="457200" lvl="0" indent="-45720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Yaranın üstü temiz bir bezle kapatılır.</a:t>
            </a:r>
          </a:p>
          <a:p>
            <a:pPr marL="457200" lvl="0" indent="-45720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Kanama varsa durdurulmalıdır.</a:t>
            </a:r>
          </a:p>
          <a:p>
            <a:pPr marL="457200" lvl="0" indent="-45720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Derhal tıbbi yardım istenmelidir (112).</a:t>
            </a:r>
          </a:p>
          <a:p>
            <a:pPr marL="457200" lvl="0" indent="-45720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Hasta kuduz ve /veya tetanos aşısı için uyarılmalıdır.</a:t>
            </a:r>
            <a:endParaRPr lang="tr-TR" altLang="tr-TR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853424" y="2415821"/>
            <a:ext cx="6448128" cy="3480012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514350" lvl="0" indent="-51435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Acı, şişme, kızarıklık gibi lokal belirtiler olur.</a:t>
            </a:r>
          </a:p>
          <a:p>
            <a:pPr marL="514350" lvl="0" indent="-51435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Belirtiler kısa sürelidir.</a:t>
            </a:r>
          </a:p>
          <a:p>
            <a:pPr marL="514350" lvl="0" indent="-51435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Arı birkaç yerden, nefes borusuna yakın bir yerden soktuysa ya da kişi alerjik bünyeli ise tehlikeli olabilir.</a:t>
            </a:r>
            <a:endParaRPr lang="tr-TR" altLang="tr-TR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19402" y="1351313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ARI SOKMASININ BELİRTİLERİ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1" t="34522" r="9503" b="10822"/>
          <a:stretch/>
        </p:blipFill>
        <p:spPr bwMode="auto">
          <a:xfrm>
            <a:off x="7859485" y="2535103"/>
            <a:ext cx="2656115" cy="318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2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825677" y="2415239"/>
            <a:ext cx="10525277" cy="3433402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Yaralı bölge yıkanır.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Derinin üzerinden görülüyorsa arının iğnesi çıkarılır.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Soğuk uygulama yapılır.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Arı ağızdan sokmuşsa ve solunumu güçleştiriyorsa kişinin buz emmesi sağlanır.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Ağız içi arı sokmalarında ve alerji hikayesi olanlarda tıbbi yardım istenir (112).</a:t>
            </a:r>
            <a:endParaRPr lang="tr-TR" altLang="tr-TR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82171" y="1356326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ARI </a:t>
            </a:r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SOKMASINDA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19401" y="1355928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ARI </a:t>
            </a:r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SOKMASINDA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2"/>
          <a:stretch/>
        </p:blipFill>
        <p:spPr bwMode="auto">
          <a:xfrm>
            <a:off x="2113934" y="2319563"/>
            <a:ext cx="8023225" cy="38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5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867562" y="2429636"/>
            <a:ext cx="7316213" cy="3436334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Ağrı,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Ödem,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İltihaplanma, kızarıklık, morarma,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Kas krampları, titreme ve karıncalanma,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Huzursuzluk, havale gözlenebilir.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19402" y="1370139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AKREP SOKMASININ BELİRTİLERİ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Premium Vector | Scorpion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288" y="2855445"/>
            <a:ext cx="2566803" cy="256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0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38361" y="2283568"/>
            <a:ext cx="10174372" cy="3310553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b="1" kern="0" dirty="0" smtClean="0">
                <a:solidFill>
                  <a:srgbClr val="000000"/>
                </a:solidFill>
                <a:cs typeface="Arial"/>
              </a:rPr>
              <a:t>Sokmanın olduğu bölge hareket ettirilmez.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Kişi yatar pozisyonda tutulur.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Yaraya soğuk uygulama yapılır.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Kan dolaşımını engellemeyecek şekilde bandaj uygulanır. 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b="1" kern="0" dirty="0" smtClean="0">
                <a:solidFill>
                  <a:schemeClr val="tx1"/>
                </a:solidFill>
                <a:cs typeface="Arial"/>
              </a:rPr>
              <a:t>Yara üzerine hiçbir girişim yapılmaz.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19402" y="1370139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AKREP </a:t>
            </a:r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SOKMASINDA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994252" y="2531256"/>
            <a:ext cx="8575637" cy="3215180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Isırılan bölgede morluk, iltihaplanma,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Kusma, karın ağrısı, ishal,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Aşırı susuzluk,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Şok, kanama,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Psikolojik bozukluklar,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Kalpte ritim bozukluğu, baş ağrısı ve solunum düzensizliği.</a:t>
            </a:r>
            <a:endParaRPr lang="tr-TR" altLang="tr-TR" sz="2800" kern="0" dirty="0" smtClean="0">
              <a:solidFill>
                <a:schemeClr val="tx1"/>
              </a:solidFill>
              <a:cs typeface="Arial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0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19402" y="1370139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YILAN SOKMASI BELİRTİLERİ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Sevimli yeşil yılan karikatür Duvar Resmi • Pixers® - Haydi dünyanızı  değiştireli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7"/>
          <a:stretch/>
        </p:blipFill>
        <p:spPr bwMode="auto">
          <a:xfrm>
            <a:off x="9692632" y="2758212"/>
            <a:ext cx="2309535" cy="27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8850</TotalTime>
  <Words>373</Words>
  <Application>Microsoft Office PowerPoint</Application>
  <PresentationFormat>Geniş ekran</PresentationFormat>
  <Paragraphs>82</Paragraphs>
  <Slides>14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Wingdings</vt:lpstr>
      <vt:lpstr>Office Teması</vt:lpstr>
      <vt:lpstr>MİLLÎ EĞİTİM BAKANLIĞI İŞYERİ SAĞLIK VE GÜVENLİK BİRİMİ  DAİRE BAŞKANLIĞI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Faruk EREN</dc:creator>
  <cp:lastModifiedBy>HulyaDEMIRHAN</cp:lastModifiedBy>
  <cp:revision>1049</cp:revision>
  <cp:lastPrinted>2018-06-05T14:42:51Z</cp:lastPrinted>
  <dcterms:created xsi:type="dcterms:W3CDTF">2018-02-16T13:33:45Z</dcterms:created>
  <dcterms:modified xsi:type="dcterms:W3CDTF">2021-11-12T13:22:15Z</dcterms:modified>
</cp:coreProperties>
</file>