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21"/>
  </p:notesMasterIdLst>
  <p:sldIdLst>
    <p:sldId id="728" r:id="rId2"/>
    <p:sldId id="787" r:id="rId3"/>
    <p:sldId id="1333" r:id="rId4"/>
    <p:sldId id="1334" r:id="rId5"/>
    <p:sldId id="1335" r:id="rId6"/>
    <p:sldId id="1340" r:id="rId7"/>
    <p:sldId id="1390" r:id="rId8"/>
    <p:sldId id="1336" r:id="rId9"/>
    <p:sldId id="1391" r:id="rId10"/>
    <p:sldId id="1392" r:id="rId11"/>
    <p:sldId id="1393" r:id="rId12"/>
    <p:sldId id="1394" r:id="rId13"/>
    <p:sldId id="1395" r:id="rId14"/>
    <p:sldId id="1338" r:id="rId15"/>
    <p:sldId id="1342" r:id="rId16"/>
    <p:sldId id="1354" r:id="rId17"/>
    <p:sldId id="1374" r:id="rId18"/>
    <p:sldId id="1396" r:id="rId19"/>
    <p:sldId id="1397" r:id="rId20"/>
  </p:sldIdLst>
  <p:sldSz cx="12192000" cy="6858000"/>
  <p:notesSz cx="6794500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MAL ÜNAL" initials="CÜ" lastIdx="1" clrIdx="0">
    <p:extLst>
      <p:ext uri="{19B8F6BF-5375-455C-9EA6-DF929625EA0E}">
        <p15:presenceInfo xmlns:p15="http://schemas.microsoft.com/office/powerpoint/2012/main" userId="2b104061d5e21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D745D7"/>
    <a:srgbClr val="FE9C9C"/>
    <a:srgbClr val="F16565"/>
    <a:srgbClr val="70AD47"/>
    <a:srgbClr val="8C3462"/>
    <a:srgbClr val="F3D9D9"/>
    <a:srgbClr val="F8E8E8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79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7890" y="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>
              <a:defRPr sz="1200"/>
            </a:lvl1pPr>
          </a:lstStyle>
          <a:p>
            <a:fld id="{7ACF8F7F-4C44-408C-88B6-A6BF56A9F84D}" type="datetimeFigureOut">
              <a:rPr lang="tr-TR" smtClean="0"/>
              <a:t>12.11.2021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6663"/>
            <a:ext cx="59467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8" tIns="45635" rIns="91268" bIns="45635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133" y="4767681"/>
            <a:ext cx="5436234" cy="3899675"/>
          </a:xfrm>
          <a:prstGeom prst="rect">
            <a:avLst/>
          </a:prstGeom>
        </p:spPr>
        <p:txBody>
          <a:bodyPr vert="horz" lIns="91268" tIns="45635" rIns="91268" bIns="45635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0864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7890" y="940864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r">
              <a:defRPr sz="1200"/>
            </a:lvl1pPr>
          </a:lstStyle>
          <a:p>
            <a:fld id="{4307AC83-186E-44C2-A192-69712972D4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46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28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4783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043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0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111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224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564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442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366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9107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76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86-542B-435F-B08D-AF2F6F91C994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84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04D1-8752-4679-986D-F130D3CB04C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1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F1E9-2924-4E3F-BAF9-8598FAAF24C3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27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0"/>
            <a:ext cx="12192000" cy="894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0" y="10633"/>
            <a:ext cx="12192000" cy="85060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tr-TR" dirty="0"/>
              <a:t>         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6D67-8B05-4B2E-971F-B434FDD9AB49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" y="31899"/>
            <a:ext cx="838200" cy="841003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 userDrawn="1"/>
        </p:nvSpPr>
        <p:spPr>
          <a:xfrm>
            <a:off x="912623" y="107039"/>
            <a:ext cx="3228557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DESTEK HİZMETLERİ </a:t>
            </a:r>
            <a:b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GENEL MÜDÜRLÜĞÜ</a:t>
            </a:r>
            <a:endParaRPr lang="tr-TR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7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1948-1B73-4E3F-BDE7-D4A2744EF5A8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723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2DC-1DAC-43FE-9FA7-6E635CD171FD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253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AEB7-331C-4D28-A8BA-C287AA4B8AAF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99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4351-B503-41A4-989B-3C02B9529574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474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 userDrawn="1"/>
        </p:nvSpPr>
        <p:spPr>
          <a:xfrm>
            <a:off x="0" y="658025"/>
            <a:ext cx="12192000" cy="640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7D15-6306-4555-9423-AAD7FA874A97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Merkez İSGB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1363227" y="6309215"/>
            <a:ext cx="477543" cy="477542"/>
          </a:xfrm>
        </p:spPr>
        <p:txBody>
          <a:bodyPr/>
          <a:lstStyle>
            <a:lvl1pPr algn="ctr">
              <a:defRPr sz="1800" b="1"/>
            </a:lvl1pPr>
          </a:lstStyle>
          <a:p>
            <a:fld id="{1EDBCF86-4C6C-45BD-AB90-9F5A9BF58AB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Unvan 1"/>
          <p:cNvSpPr txBox="1">
            <a:spLocks/>
          </p:cNvSpPr>
          <p:nvPr userDrawn="1"/>
        </p:nvSpPr>
        <p:spPr>
          <a:xfrm>
            <a:off x="1627138" y="794166"/>
            <a:ext cx="8692519" cy="45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MERKEZ İŞYERİ</a:t>
            </a:r>
            <a:r>
              <a:rPr lang="tr-TR" sz="2400" b="1" cap="none" spc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SAĞLIK VE GÜVENLİK BİRİMİ</a:t>
            </a:r>
          </a:p>
        </p:txBody>
      </p:sp>
      <p:cxnSp>
        <p:nvCxnSpPr>
          <p:cNvPr id="15" name="Düz Bağlayıcı 14"/>
          <p:cNvCxnSpPr>
            <a:endCxn id="16" idx="2"/>
          </p:cNvCxnSpPr>
          <p:nvPr userDrawn="1"/>
        </p:nvCxnSpPr>
        <p:spPr>
          <a:xfrm>
            <a:off x="885335" y="6532940"/>
            <a:ext cx="10477893" cy="15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11363228" y="6309215"/>
            <a:ext cx="477542" cy="477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 userDrawn="1"/>
        </p:nvSpPr>
        <p:spPr>
          <a:xfrm>
            <a:off x="327905" y="51276"/>
            <a:ext cx="1227430" cy="1227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5" y="51278"/>
            <a:ext cx="1239135" cy="123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55" y="46795"/>
            <a:ext cx="1507795" cy="12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4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A563-5940-4660-AD98-C94B09F5F84A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741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6407-2BD7-4A2B-B695-7369B887FC1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110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39B-2E78-4927-97E1-2303DE3FCD2A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392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B5D9-5347-43EF-9D7A-CAA8CB63A481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71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j8hJCaxaPQAhUFWRQKHZ17DkUQjRwIBw&amp;url=http://www.ruyadaagacgormek.com/ruyada-kiraz-agaci-gormek.html&amp;bvm=bv.138493631,d.d24&amp;psig=AFQjCNGArOuMMgO_5PWWNsPWpQRGKkKErQ&amp;ust=147905116811263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7172" y="2667786"/>
            <a:ext cx="11555634" cy="3488315"/>
          </a:xfrm>
        </p:spPr>
        <p:txBody>
          <a:bodyPr>
            <a:normAutofit fontScale="90000"/>
          </a:bodyPr>
          <a:lstStyle/>
          <a:p>
            <a:pPr lvl="0"/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MİLLÎ EĞİTİM BAKANLIĞI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İŞYERİ SAĞLIK VE GÜVENLİK BİRİMİ 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DAİRE BAŞKANLIĞI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endParaRPr lang="tr-TR" sz="3100" dirty="0">
              <a:ln w="9525">
                <a:solidFill>
                  <a:schemeClr val="bg1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777806" y="6284422"/>
            <a:ext cx="67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2021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40" y="701899"/>
            <a:ext cx="2170592" cy="20758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70" y="688006"/>
            <a:ext cx="2168214" cy="21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60249" y="2351974"/>
            <a:ext cx="10402978" cy="3202832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>
                <a:solidFill>
                  <a:srgbClr val="000000"/>
                </a:solidFill>
                <a:cs typeface="Arial"/>
              </a:rPr>
              <a:t>İ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lk yardımcı uygulama sırasında kendini korumak için önlem almalıdır (maske ya da ıslak bezle ağzını burnunu kapama vb.).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Olay yerinde elektrik düğmeleri ve diğer elektrikli aletlerle ışıklandırma cihazları kullanılmaz.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Yoğun duman varsa hasta/ yaralıyı dışarıya çıkarmak için ip kullanılır.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19402" y="1370139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SOLUNUM YOLUYLA ZEHİRLENMELERDE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72727" y="2283568"/>
            <a:ext cx="10705637" cy="4025647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Bilinç ve yaşam bulguları değerlendirilir.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Ellerin zehirli madde ile teması önlenir.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Zehir bulaşmış giysiler çıkartılır.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Zehirle temas etmiş vücut bölgesi </a:t>
            </a:r>
            <a:r>
              <a:rPr lang="tr-TR" altLang="tr-TR" sz="2800" b="1" kern="0" dirty="0" smtClean="0">
                <a:solidFill>
                  <a:srgbClr val="C00000"/>
                </a:solidFill>
                <a:cs typeface="Arial"/>
              </a:rPr>
              <a:t>15-20 dakika süreyle bol suyla 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yıkanır.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Tıbbi yardım için </a:t>
            </a:r>
            <a:r>
              <a:rPr lang="tr-TR" altLang="tr-TR" sz="2800" b="1" kern="0" dirty="0" smtClean="0">
                <a:solidFill>
                  <a:srgbClr val="000000"/>
                </a:solidFill>
                <a:cs typeface="Arial"/>
              </a:rPr>
              <a:t>112 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aranır.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19401" y="1398123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CİLT YOLUYLA ZEHİRLENMELERDE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33240" y="2283568"/>
            <a:ext cx="9911657" cy="2856431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Zehirlenmeye neden olan maddeyi uzaklaştırmak,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Zehirlenen kişinin yaşamsal fonksiyonlarının devamını sağlamak,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Tıbbi yardı istemek (</a:t>
            </a:r>
            <a:r>
              <a:rPr lang="tr-TR" altLang="tr-TR" sz="2800" kern="0" dirty="0" smtClean="0">
                <a:solidFill>
                  <a:srgbClr val="C00000"/>
                </a:solidFill>
                <a:cs typeface="Arial"/>
              </a:rPr>
              <a:t>112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).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19402" y="1370139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ZEHİRLENMELERDE GENEL İLK YARDIM KURALLARI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519402" y="2467074"/>
            <a:ext cx="8868262" cy="3467829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Şofben kazaları yanma sırasında ortamdaki oksijenin tüketilmesi sonucu oluşmaktadır.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kern="0" dirty="0" smtClean="0">
                <a:solidFill>
                  <a:srgbClr val="000000"/>
                </a:solidFill>
                <a:cs typeface="Arial"/>
              </a:rPr>
              <a:t>LPG zehirli değildir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. Ancak 6 m³’ten küçük ve iyi </a:t>
            </a: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havalandırılmamış mekanlarda </a:t>
            </a:r>
            <a:r>
              <a:rPr lang="tr-TR" altLang="tr-TR" sz="2800" b="1" kern="0" dirty="0" smtClean="0">
                <a:solidFill>
                  <a:schemeClr val="tx1"/>
                </a:solidFill>
                <a:cs typeface="Arial"/>
              </a:rPr>
              <a:t>havadan ağır olması</a:t>
            </a: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, 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ortamdaki oksijen hızla tükenmekte ve kişiler bu yüzden havasızlıktan boğularak kaybedilmektedir.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9402" y="1370140"/>
            <a:ext cx="11212290" cy="5161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>
            <a:defPPr>
              <a:defRPr lang="tr-TR"/>
            </a:defPPr>
            <a:lvl1pPr algn="ctr">
              <a:defRPr sz="3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tr-TR" altLang="tr-TR" dirty="0"/>
              <a:t>ŞOFBEN KAZALARI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13987" r="16779"/>
          <a:stretch/>
        </p:blipFill>
        <p:spPr>
          <a:xfrm>
            <a:off x="9509707" y="2997466"/>
            <a:ext cx="2221985" cy="24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653143" y="2169994"/>
            <a:ext cx="10710084" cy="3698544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812800" lvl="1" indent="-34290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Kişi ortamdan uzaklaştırılır.</a:t>
            </a:r>
          </a:p>
          <a:p>
            <a:pPr marL="812800" lvl="1" indent="-34290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Hareket ettirilmez.</a:t>
            </a:r>
          </a:p>
          <a:p>
            <a:pPr marL="812800" lvl="1" indent="-34290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Yaşam bulguları değerlendirilir (ABC).</a:t>
            </a:r>
          </a:p>
          <a:p>
            <a:pPr marL="812800" lvl="1" indent="-34290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Hava yolu açıklığı sağlanır.</a:t>
            </a:r>
          </a:p>
          <a:p>
            <a:pPr marL="812800" lvl="1" indent="-34290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Tıbbi yardım istenir (112).</a:t>
            </a:r>
            <a:endParaRPr lang="tr-TR" sz="2800" dirty="0">
              <a:cs typeface="Arial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3550" y="1386871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ŞOFBEN KAZALARINDA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124722" y="2341174"/>
            <a:ext cx="9816848" cy="3418182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Banyo içeriden kilitlenmemeli,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Şofben iyi çeken bir bacaya bağlanmalı,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Şofbenin olduğu yere bol hava girişi sağlanmalı,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Şofben ile tüp arasındaki hortum 125 cm’den uzun olmamalı,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Banyodaki kişiler kontrol edilmeli.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44536" y="1394345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ŞOFBEN </a:t>
            </a:r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KAZALARINA KARŞI ALINMASI GEREKEN ÖNLEMLER 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70505" y="2240383"/>
            <a:ext cx="10710084" cy="3764338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tr-TR" sz="2800" b="1" dirty="0" smtClean="0">
                <a:cs typeface="Arial" panose="020B0604020202020204" pitchFamily="34" charset="0"/>
              </a:rPr>
              <a:t>Zehirlenme Belirtileri</a:t>
            </a:r>
          </a:p>
          <a:p>
            <a:pPr marL="12700" marR="5080" algn="just">
              <a:spcBef>
                <a:spcPts val="100"/>
              </a:spcBef>
            </a:pPr>
            <a:endParaRPr lang="tr-TR" sz="1400" b="1" i="1" dirty="0" smtClean="0">
              <a:cs typeface="Arial" panose="020B0604020202020204" pitchFamily="34" charset="0"/>
            </a:endParaRP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Aşırı yorgunluk, huzursuzluk,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Grip benzeri belirtiler,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Bulantı, kusma, baş dönmesi, karıncalanma,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Cilt ve tırnaklarda kısa süreli kiraz kırmızısı renk değişimi,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Göğüs ağrısı, çarpıntı hissi, tansiyon düşüklüğü, 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Koma, solunum durması, kalp durması.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36937" y="1375456"/>
            <a:ext cx="11377220" cy="6101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KARBON MONOKSİT ZEHİRLENMESİ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76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887563" y="2375497"/>
            <a:ext cx="10312193" cy="3803909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Kişi ortamdan uzaklaştırılır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Hareket ettirilmez.</a:t>
            </a:r>
          </a:p>
          <a:p>
            <a:pPr marL="355600" indent="-34290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 Yaşam </a:t>
            </a:r>
            <a:r>
              <a:rPr lang="tr-TR" sz="2800" dirty="0">
                <a:cs typeface="Arial"/>
              </a:rPr>
              <a:t>bulguları değerlendirilir (ABC).</a:t>
            </a:r>
          </a:p>
          <a:p>
            <a:pPr marL="355600" indent="-34290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 Hava </a:t>
            </a:r>
            <a:r>
              <a:rPr lang="tr-TR" sz="2800" dirty="0">
                <a:cs typeface="Arial"/>
              </a:rPr>
              <a:t>yolu açıklığı sağlanır.</a:t>
            </a:r>
          </a:p>
          <a:p>
            <a:pPr marL="355600" indent="-342900">
              <a:lnSpc>
                <a:spcPct val="150000"/>
              </a:lnSpc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 Tıbbi </a:t>
            </a:r>
            <a:r>
              <a:rPr lang="tr-TR" sz="2800" dirty="0">
                <a:cs typeface="Arial"/>
              </a:rPr>
              <a:t>yardım istenir (112</a:t>
            </a:r>
            <a:r>
              <a:rPr lang="tr-TR" sz="2800" dirty="0" smtClean="0">
                <a:cs typeface="Arial"/>
              </a:rPr>
              <a:t>).</a:t>
            </a:r>
            <a:endParaRPr lang="tr-TR" sz="2800" dirty="0">
              <a:cs typeface="Arial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5050" y="1375456"/>
            <a:ext cx="11377220" cy="6101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KARBON MONOKSİT ZEHİRLENMELERİNDE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18</a:t>
            </a:fld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53" y="1774186"/>
            <a:ext cx="6821487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5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19</a:t>
            </a:fld>
            <a:endParaRPr lang="tr-TR" dirty="0"/>
          </a:p>
        </p:txBody>
      </p:sp>
      <p:pic>
        <p:nvPicPr>
          <p:cNvPr id="5" name="Picture 2" descr="kıraz  resimler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33" y="1637731"/>
            <a:ext cx="5804848" cy="435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388358" y="2486010"/>
            <a:ext cx="7847462" cy="2386241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4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ZEHİRLENMELER</a:t>
            </a:r>
            <a:endParaRPr lang="tr-TR" altLang="tr-TR" sz="4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</a:t>
            </a:fld>
            <a:endParaRPr lang="tr-TR" dirty="0"/>
          </a:p>
        </p:txBody>
      </p:sp>
      <p:pic>
        <p:nvPicPr>
          <p:cNvPr id="7" name="Picture 3" descr="C:\Users\cemal\Desktop\zehirlenme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r="4768"/>
          <a:stretch/>
        </p:blipFill>
        <p:spPr bwMode="auto">
          <a:xfrm>
            <a:off x="3029800" y="1530030"/>
            <a:ext cx="6165733" cy="467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1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82171" y="135632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ZEHİRLENME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670535" y="2486010"/>
            <a:ext cx="8132270" cy="2882612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Zehirlenme; 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vücuda zehirli (</a:t>
            </a:r>
            <a:r>
              <a:rPr lang="tr-TR" altLang="tr-TR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toksik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) maddenin girmesi sonucu normal vücut fonksiyonlarının bozulmasıdır.</a:t>
            </a:r>
          </a:p>
          <a:p>
            <a:pPr lvl="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Vücudun yaşamsal fonksiyonlarına zarar veren her türlü maddenin zehirli olduğu varsayılır.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0" t="65989"/>
          <a:stretch/>
        </p:blipFill>
        <p:spPr bwMode="auto">
          <a:xfrm>
            <a:off x="8898339" y="3227079"/>
            <a:ext cx="3136063" cy="180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782968" y="2119116"/>
            <a:ext cx="10610695" cy="4025647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514350" lvl="0" indent="-51435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Sindirim yolu ile zehirlenme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; kimyasal maddeler, bozuk besinler, zehirli mantarlar, ilaçlar, aşırı alkol vb.</a:t>
            </a:r>
          </a:p>
          <a:p>
            <a:pPr marL="514350" lvl="0" indent="-51435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Solunum yolu ile zehirlenme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; karbon monoksit (tüp kaçakları, şofben, bütan gaz sobaları vb.), lağım çukuru veya kayalarda biriken karbondioksit, klor, yapıştırıcılar, boyalar, ev temizlik maddeleri vb. </a:t>
            </a:r>
          </a:p>
          <a:p>
            <a:pPr marL="514350" lvl="0" indent="-51435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Cilt yoluyla zehirlenme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; böcek sokmaları, hayvan ısırmaları, saç boyaları, ilaç enjeksiyonu, zirai ilaçlar vb.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82171" y="135632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ZEHİRLENME YOLLARI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47935" y="2301459"/>
            <a:ext cx="10735351" cy="3444250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Sindirim sistemi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: Bulantı, kusma, gaz, karın ağrısı, ishal, şişkinlik.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Sinir sistemi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: Bilinç kaybı, havale, hareketlerde uyumsuzluk, kasılma, şok.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Solunum sistemi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: Nefes darlığı, solunum durması, baş ağrısı, baş dönmesi, ciltte kızarıklık, morarma.</a:t>
            </a:r>
          </a:p>
          <a:p>
            <a:pPr marL="457200" lvl="0" indent="-457200" fontAlgn="base"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Dolaşım sistemi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: Nabız ritminde ve sayısında değişiklikler, baş ağrısı, soğuk terleme, kalp durması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2171" y="135632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ZEHİRLENMELERDE GENEL BELİRTİLER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70505" y="2247017"/>
            <a:ext cx="10710084" cy="3116553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Hasta/ yaralının bilinç ve yaşam bulguları kontrol edilir.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Ağız zehirli maddeyle temas etmişse su ile çalkalanır.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El ile temas etmişse el sabunlu su ile yıkanır.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Kusma, bulantı, ishal vb. belirtiler değerlendirilir.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9402" y="1387212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SİNDİRİM YOLUYLA ZEHİRLENMELERDE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05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696179" y="2083774"/>
            <a:ext cx="10858735" cy="4017714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Hasta/ yaralı kusturulmaya çalışılmaz. Özellikle </a:t>
            </a:r>
            <a:r>
              <a:rPr lang="tr-TR" altLang="tr-TR" sz="2800" b="1" kern="0" dirty="0" smtClean="0">
                <a:solidFill>
                  <a:srgbClr val="000000"/>
                </a:solidFill>
                <a:cs typeface="Arial"/>
              </a:rPr>
              <a:t>yakıcı maddenin 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alındığı durumlarda kişi asla kusturulmaz.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kern="0" dirty="0" smtClean="0">
                <a:solidFill>
                  <a:srgbClr val="000000"/>
                </a:solidFill>
                <a:cs typeface="Arial"/>
              </a:rPr>
              <a:t>Bilinç kaybı varsa; </a:t>
            </a:r>
            <a:r>
              <a:rPr lang="tr-TR" altLang="tr-TR" sz="2800" b="1" kern="0" dirty="0" smtClean="0">
                <a:solidFill>
                  <a:srgbClr val="C00000"/>
                </a:solidFill>
                <a:cs typeface="Arial"/>
              </a:rPr>
              <a:t>koma pozisyonu verilir, </a:t>
            </a: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üzeri örtülür.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Tıbbi yardım için 112 aranır.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Olayla ilgili bilgiler kaydedilir.</a:t>
            </a:r>
          </a:p>
          <a:p>
            <a:pPr marL="914400" lvl="1" indent="-4572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§"/>
            </a:pP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Zehirli maddenin türü nedir?</a:t>
            </a:r>
          </a:p>
          <a:p>
            <a:pPr marL="914400" lvl="1" indent="-4572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§"/>
            </a:pP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Hasta/yaralı ilaç ya da uyuşturucu alıyor mu?</a:t>
            </a:r>
          </a:p>
          <a:p>
            <a:pPr marL="914400" lvl="1" indent="-4572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§"/>
            </a:pP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Hastanın bulunduğu saat?</a:t>
            </a:r>
          </a:p>
          <a:p>
            <a:pPr marL="914400" lvl="1" indent="-4572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§"/>
            </a:pP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Evde ne tür ilaçlar var?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19402" y="1370139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SİNDİRİM YOLUYLA ZEHİRLENMELERDE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38361" y="2287960"/>
            <a:ext cx="10174372" cy="3036949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Hasta /yaralı temiz havaya çıkarılır ya da cam, kapı vb. açılarak ortam havalandırılır.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es-ES" altLang="tr-TR" sz="2800" kern="0" dirty="0" smtClean="0">
                <a:solidFill>
                  <a:schemeClr val="tx1"/>
                </a:solidFill>
                <a:cs typeface="Arial"/>
              </a:rPr>
              <a:t>Hasta </a:t>
            </a:r>
            <a:r>
              <a:rPr lang="es-ES" altLang="tr-TR" sz="2800" kern="0" dirty="0">
                <a:solidFill>
                  <a:schemeClr val="tx1"/>
                </a:solidFill>
                <a:cs typeface="Arial"/>
              </a:rPr>
              <a:t>/yaralının bilinci </a:t>
            </a: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ve yaşamsal bulguları (ABC) </a:t>
            </a:r>
            <a:r>
              <a:rPr lang="es-ES" altLang="tr-TR" sz="2800" kern="0" dirty="0" smtClean="0">
                <a:solidFill>
                  <a:schemeClr val="tx1"/>
                </a:solidFill>
                <a:cs typeface="Arial"/>
              </a:rPr>
              <a:t>kontrol </a:t>
            </a:r>
            <a:r>
              <a:rPr lang="es-ES" altLang="tr-TR" sz="2800" kern="0" dirty="0">
                <a:solidFill>
                  <a:schemeClr val="tx1"/>
                </a:solidFill>
                <a:cs typeface="Arial"/>
              </a:rPr>
              <a:t>edilir.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kern="0" dirty="0" smtClean="0">
                <a:solidFill>
                  <a:srgbClr val="C00000"/>
                </a:solidFill>
                <a:cs typeface="Arial"/>
              </a:rPr>
              <a:t>Yarı- oturur </a:t>
            </a: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pozisyon verilir.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Bilinci kapalı ise koma pozisyonu verilir.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Tıbbi yardım için </a:t>
            </a:r>
            <a:r>
              <a:rPr lang="tr-TR" altLang="tr-TR" sz="2800" b="1" kern="0" dirty="0" smtClean="0">
                <a:solidFill>
                  <a:srgbClr val="C00000"/>
                </a:solidFill>
                <a:cs typeface="Arial"/>
              </a:rPr>
              <a:t>112</a:t>
            </a: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 aranır.</a:t>
            </a:r>
            <a:endParaRPr lang="tr-TR" altLang="tr-TR" sz="2800" kern="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19402" y="1370139"/>
            <a:ext cx="11212290" cy="5678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>
            <a:defPPr>
              <a:defRPr lang="tr-TR"/>
            </a:defPPr>
            <a:lvl1pPr algn="ctr">
              <a:defRPr sz="3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tr-TR" altLang="tr-TR" dirty="0"/>
              <a:t>SOLUNUM YOLUYLA ZEHİRLENMELERDE İLK YARDIM</a:t>
            </a:r>
          </a:p>
        </p:txBody>
      </p:sp>
    </p:spTree>
    <p:extLst>
      <p:ext uri="{BB962C8B-B14F-4D97-AF65-F5344CB8AC3E}">
        <p14:creationId xmlns:p14="http://schemas.microsoft.com/office/powerpoint/2010/main" val="1659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8782</TotalTime>
  <Words>676</Words>
  <Application>Microsoft Office PowerPoint</Application>
  <PresentationFormat>Geniş ekran</PresentationFormat>
  <Paragraphs>108</Paragraphs>
  <Slides>19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Wingdings</vt:lpstr>
      <vt:lpstr>Office Teması</vt:lpstr>
      <vt:lpstr>MİLLÎ EĞİTİM BAKANLIĞI İŞYERİ SAĞLIK VE GÜVENLİK BİRİMİ  DAİRE BAŞKANLIĞI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Faruk EREN</dc:creator>
  <cp:lastModifiedBy>HulyaDEMIRHAN</cp:lastModifiedBy>
  <cp:revision>1039</cp:revision>
  <cp:lastPrinted>2018-06-05T14:42:51Z</cp:lastPrinted>
  <dcterms:created xsi:type="dcterms:W3CDTF">2018-02-16T13:33:45Z</dcterms:created>
  <dcterms:modified xsi:type="dcterms:W3CDTF">2021-11-12T13:22:28Z</dcterms:modified>
</cp:coreProperties>
</file>