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90" r:id="rId1"/>
  </p:sldMasterIdLst>
  <p:notesMasterIdLst>
    <p:notesMasterId r:id="rId39"/>
  </p:notesMasterIdLst>
  <p:sldIdLst>
    <p:sldId id="728" r:id="rId2"/>
    <p:sldId id="787" r:id="rId3"/>
    <p:sldId id="1333" r:id="rId4"/>
    <p:sldId id="1334" r:id="rId5"/>
    <p:sldId id="1335" r:id="rId6"/>
    <p:sldId id="1340" r:id="rId7"/>
    <p:sldId id="1390" r:id="rId8"/>
    <p:sldId id="1336" r:id="rId9"/>
    <p:sldId id="1391" r:id="rId10"/>
    <p:sldId id="1392" r:id="rId11"/>
    <p:sldId id="1393" r:id="rId12"/>
    <p:sldId id="1394" r:id="rId13"/>
    <p:sldId id="1395" r:id="rId14"/>
    <p:sldId id="1338" r:id="rId15"/>
    <p:sldId id="1342" r:id="rId16"/>
    <p:sldId id="1354" r:id="rId17"/>
    <p:sldId id="1373" r:id="rId18"/>
    <p:sldId id="1374" r:id="rId19"/>
    <p:sldId id="1375" r:id="rId20"/>
    <p:sldId id="1396" r:id="rId21"/>
    <p:sldId id="1358" r:id="rId22"/>
    <p:sldId id="1398" r:id="rId23"/>
    <p:sldId id="1399" r:id="rId24"/>
    <p:sldId id="1400" r:id="rId25"/>
    <p:sldId id="1346" r:id="rId26"/>
    <p:sldId id="1401" r:id="rId27"/>
    <p:sldId id="1376" r:id="rId28"/>
    <p:sldId id="1377" r:id="rId29"/>
    <p:sldId id="1352" r:id="rId30"/>
    <p:sldId id="1359" r:id="rId31"/>
    <p:sldId id="1347" r:id="rId32"/>
    <p:sldId id="1402" r:id="rId33"/>
    <p:sldId id="1360" r:id="rId34"/>
    <p:sldId id="1403" r:id="rId35"/>
    <p:sldId id="1371" r:id="rId36"/>
    <p:sldId id="1362" r:id="rId37"/>
    <p:sldId id="1363" r:id="rId38"/>
  </p:sldIdLst>
  <p:sldSz cx="12192000" cy="6858000"/>
  <p:notesSz cx="6794500" cy="9906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EMAL ÜNAL" initials="CÜ" lastIdx="1" clrIdx="0">
    <p:extLst>
      <p:ext uri="{19B8F6BF-5375-455C-9EA6-DF929625EA0E}">
        <p15:presenceInfo xmlns:p15="http://schemas.microsoft.com/office/powerpoint/2012/main" userId="2b104061d5e2115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DEEF"/>
    <a:srgbClr val="D745D7"/>
    <a:srgbClr val="FE9C9C"/>
    <a:srgbClr val="F16565"/>
    <a:srgbClr val="70AD47"/>
    <a:srgbClr val="8C3462"/>
    <a:srgbClr val="F3D9D9"/>
    <a:srgbClr val="F8E8E8"/>
    <a:srgbClr val="EBF1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Orta Stil 4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Orta Stil 4 - Vurgu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B301B821-A1FF-4177-AEE7-76D212191A09}" styleName="Orta Stil 1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6D9F66E-5EB9-4882-86FB-DCBF35E3C3E4}" styleName="Orta Stil 4 - Vurgu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B1032C-EA38-4F05-BA0D-38AFFFC7BED3}" styleName="Açık Stil 3 - Vurgu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505E3EF-67EA-436B-97B2-0124C06EBD24}" styleName="Orta Stil 4 - Vurgu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4B1156A-380E-4F78-BDF5-A606A8083BF9}" styleName="Orta Stil 4 - Vurgu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00" autoAdjust="0"/>
    <p:restoredTop sz="94660"/>
  </p:normalViewPr>
  <p:slideViewPr>
    <p:cSldViewPr snapToGrid="0">
      <p:cViewPr varScale="1">
        <p:scale>
          <a:sx n="87" d="100"/>
          <a:sy n="87" d="100"/>
        </p:scale>
        <p:origin x="79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7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45024" cy="497359"/>
          </a:xfrm>
          <a:prstGeom prst="rect">
            <a:avLst/>
          </a:prstGeom>
        </p:spPr>
        <p:txBody>
          <a:bodyPr vert="horz" lIns="91268" tIns="45635" rIns="91268" bIns="45635" rtlCol="0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47890" y="3"/>
            <a:ext cx="2945024" cy="497359"/>
          </a:xfrm>
          <a:prstGeom prst="rect">
            <a:avLst/>
          </a:prstGeom>
        </p:spPr>
        <p:txBody>
          <a:bodyPr vert="horz" lIns="91268" tIns="45635" rIns="91268" bIns="45635" rtlCol="0"/>
          <a:lstStyle>
            <a:lvl1pPr algn="r">
              <a:defRPr sz="1200"/>
            </a:lvl1pPr>
          </a:lstStyle>
          <a:p>
            <a:fld id="{7ACF8F7F-4C44-408C-88B6-A6BF56A9F84D}" type="datetimeFigureOut">
              <a:rPr lang="tr-TR" smtClean="0"/>
              <a:t>12.11.2021</a:t>
            </a:fld>
            <a:endParaRPr lang="tr-TR" dirty="0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36663"/>
            <a:ext cx="5946775" cy="3344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68" tIns="45635" rIns="91268" bIns="45635" rtlCol="0" anchor="ctr"/>
          <a:lstStyle/>
          <a:p>
            <a:endParaRPr lang="tr-TR" dirty="0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9133" y="4767681"/>
            <a:ext cx="5436234" cy="3899675"/>
          </a:xfrm>
          <a:prstGeom prst="rect">
            <a:avLst/>
          </a:prstGeom>
        </p:spPr>
        <p:txBody>
          <a:bodyPr vert="horz" lIns="91268" tIns="45635" rIns="91268" bIns="45635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08643"/>
            <a:ext cx="2945024" cy="497359"/>
          </a:xfrm>
          <a:prstGeom prst="rect">
            <a:avLst/>
          </a:prstGeom>
        </p:spPr>
        <p:txBody>
          <a:bodyPr vert="horz" lIns="91268" tIns="45635" rIns="91268" bIns="45635" rtlCol="0" anchor="b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47890" y="9408643"/>
            <a:ext cx="2945024" cy="497359"/>
          </a:xfrm>
          <a:prstGeom prst="rect">
            <a:avLst/>
          </a:prstGeom>
        </p:spPr>
        <p:txBody>
          <a:bodyPr vert="horz" lIns="91268" tIns="45635" rIns="91268" bIns="45635" rtlCol="0" anchor="b"/>
          <a:lstStyle>
            <a:lvl1pPr algn="r">
              <a:defRPr sz="1200"/>
            </a:lvl1pPr>
          </a:lstStyle>
          <a:p>
            <a:fld id="{4307AC83-186E-44C2-A192-69712972D4F3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45467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7AC83-186E-44C2-A192-69712972D4F3}" type="slidenum">
              <a:rPr lang="tr-TR" smtClean="0"/>
              <a:t>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332844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07AC83-186E-44C2-A192-69712972D4F3}" type="slidenum">
              <a:rPr lang="tr-TR" smtClean="0"/>
              <a:t>18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37667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07AC83-186E-44C2-A192-69712972D4F3}" type="slidenum">
              <a:rPr lang="tr-TR" smtClean="0"/>
              <a:t>19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878098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07AC83-186E-44C2-A192-69712972D4F3}" type="slidenum">
              <a:rPr lang="tr-TR" smtClean="0"/>
              <a:t>20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647838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07AC83-186E-44C2-A192-69712972D4F3}" type="slidenum">
              <a:rPr lang="tr-TR" smtClean="0"/>
              <a:t>21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149745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07AC83-186E-44C2-A192-69712972D4F3}" type="slidenum">
              <a:rPr lang="tr-TR" smtClean="0"/>
              <a:t>22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485070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07AC83-186E-44C2-A192-69712972D4F3}" type="slidenum">
              <a:rPr lang="tr-TR" smtClean="0"/>
              <a:t>23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80868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07AC83-186E-44C2-A192-69712972D4F3}" type="slidenum">
              <a:rPr lang="tr-TR" smtClean="0"/>
              <a:t>24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745342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07AC83-186E-44C2-A192-69712972D4F3}" type="slidenum">
              <a:rPr lang="tr-TR" smtClean="0"/>
              <a:t>25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917758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07AC83-186E-44C2-A192-69712972D4F3}" type="slidenum">
              <a:rPr lang="tr-TR" smtClean="0"/>
              <a:t>26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673758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07AC83-186E-44C2-A192-69712972D4F3}" type="slidenum">
              <a:rPr lang="tr-TR" smtClean="0"/>
              <a:t>27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32519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07AC83-186E-44C2-A192-69712972D4F3}" type="slidenum">
              <a:rPr lang="tr-TR" smtClean="0"/>
              <a:t>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8051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07AC83-186E-44C2-A192-69712972D4F3}" type="slidenum">
              <a:rPr lang="tr-TR" smtClean="0"/>
              <a:t>4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411197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7AC83-186E-44C2-A192-69712972D4F3}" type="slidenum">
              <a:rPr lang="tr-TR" smtClean="0"/>
              <a:t>10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122456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7AC83-186E-44C2-A192-69712972D4F3}" type="slidenum">
              <a:rPr lang="tr-TR" smtClean="0"/>
              <a:t>11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056446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7AC83-186E-44C2-A192-69712972D4F3}" type="slidenum">
              <a:rPr lang="tr-TR" smtClean="0"/>
              <a:t>12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204422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7AC83-186E-44C2-A192-69712972D4F3}" type="slidenum">
              <a:rPr lang="tr-TR" smtClean="0"/>
              <a:t>13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736615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07AC83-186E-44C2-A192-69712972D4F3}" type="slidenum">
              <a:rPr lang="tr-TR" smtClean="0"/>
              <a:t>16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491072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07AC83-186E-44C2-A192-69712972D4F3}" type="slidenum">
              <a:rPr lang="tr-TR" smtClean="0"/>
              <a:t>17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24376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06A86-542B-435F-B08D-AF2F6F91C994}" type="datetime1">
              <a:rPr lang="tr-TR" smtClean="0"/>
              <a:t>12.11.2021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CF86-4C6C-45BD-AB90-9F5A9BF58ABB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20840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604D1-8752-4679-986D-F130D3CB04CC}" type="datetime1">
              <a:rPr lang="tr-TR" smtClean="0"/>
              <a:t>12.11.2021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CF86-4C6C-45BD-AB90-9F5A9BF58ABB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1126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2F1E9-2924-4E3F-BAF9-8598FAAF24C3}" type="datetime1">
              <a:rPr lang="tr-TR" smtClean="0"/>
              <a:t>12.11.2021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CF86-4C6C-45BD-AB90-9F5A9BF58ABB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942790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/>
          <p:nvPr userDrawn="1"/>
        </p:nvSpPr>
        <p:spPr>
          <a:xfrm>
            <a:off x="0" y="0"/>
            <a:ext cx="12192000" cy="89416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" name="Unvan 1"/>
          <p:cNvSpPr>
            <a:spLocks noGrp="1"/>
          </p:cNvSpPr>
          <p:nvPr>
            <p:ph type="title" hasCustomPrompt="1"/>
          </p:nvPr>
        </p:nvSpPr>
        <p:spPr>
          <a:xfrm>
            <a:off x="0" y="10633"/>
            <a:ext cx="12192000" cy="850605"/>
          </a:xfrm>
          <a:noFill/>
        </p:spPr>
        <p:txBody>
          <a:bodyPr/>
          <a:lstStyle>
            <a:lvl1pPr>
              <a:defRPr/>
            </a:lvl1pPr>
          </a:lstStyle>
          <a:p>
            <a:r>
              <a:rPr lang="tr-TR" dirty="0"/>
              <a:t>         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96D67-8B05-4B2E-971F-B434FDD9AB49}" type="datetime1">
              <a:rPr lang="tr-TR" smtClean="0"/>
              <a:t>12.11.2021</a:t>
            </a:fld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CF86-4C6C-45BD-AB90-9F5A9BF58ABB}" type="slidenum">
              <a:rPr lang="tr-TR" smtClean="0"/>
              <a:t>‹#›</a:t>
            </a:fld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3" y="31899"/>
            <a:ext cx="838200" cy="841003"/>
          </a:xfrm>
          <a:prstGeom prst="rect">
            <a:avLst/>
          </a:prstGeom>
        </p:spPr>
      </p:pic>
      <p:sp>
        <p:nvSpPr>
          <p:cNvPr id="8" name="Unvan 1"/>
          <p:cNvSpPr txBox="1">
            <a:spLocks/>
          </p:cNvSpPr>
          <p:nvPr userDrawn="1"/>
        </p:nvSpPr>
        <p:spPr>
          <a:xfrm>
            <a:off x="912623" y="107039"/>
            <a:ext cx="3228557" cy="6800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DESTEK HİZMETLERİ </a:t>
            </a:r>
            <a:br>
              <a:rPr lang="tr-TR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</a:br>
            <a:r>
              <a:rPr lang="tr-TR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GENEL MÜDÜRLÜĞÜ</a:t>
            </a:r>
            <a:endParaRPr lang="tr-TR" sz="2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878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21948-1B73-4E3F-BDE7-D4A2744EF5A8}" type="datetime1">
              <a:rPr lang="tr-TR" smtClean="0"/>
              <a:t>12.11.2021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CF86-4C6C-45BD-AB90-9F5A9BF58ABB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27238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A32DC-1DAC-43FE-9FA7-6E635CD171FD}" type="datetime1">
              <a:rPr lang="tr-TR" smtClean="0"/>
              <a:t>12.11.2021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CF86-4C6C-45BD-AB90-9F5A9BF58ABB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82532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3AEB7-331C-4D28-A8BA-C287AA4B8AAF}" type="datetime1">
              <a:rPr lang="tr-TR" smtClean="0"/>
              <a:t>12.11.2021</a:t>
            </a:fld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CF86-4C6C-45BD-AB90-9F5A9BF58ABB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93992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4351-B503-41A4-989B-3C02B9529574}" type="datetime1">
              <a:rPr lang="tr-TR" smtClean="0"/>
              <a:t>12.11.2021</a:t>
            </a:fld>
            <a:endParaRPr lang="tr-TR" dirty="0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CF86-4C6C-45BD-AB90-9F5A9BF58ABB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84748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 userDrawn="1"/>
        </p:nvSpPr>
        <p:spPr>
          <a:xfrm>
            <a:off x="0" y="658025"/>
            <a:ext cx="12192000" cy="64093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B7D15-6306-4555-9423-AAD7FA874A97}" type="datetime1">
              <a:rPr lang="tr-TR" smtClean="0"/>
              <a:t>12.11.2021</a:t>
            </a:fld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/>
              <a:t>Merkez İSGB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>
          <a:xfrm>
            <a:off x="11363227" y="6309215"/>
            <a:ext cx="477543" cy="477542"/>
          </a:xfrm>
        </p:spPr>
        <p:txBody>
          <a:bodyPr/>
          <a:lstStyle>
            <a:lvl1pPr algn="ctr">
              <a:defRPr sz="1800" b="1"/>
            </a:lvl1pPr>
          </a:lstStyle>
          <a:p>
            <a:fld id="{1EDBCF86-4C6C-45BD-AB90-9F5A9BF58ABB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8" name="Unvan 1"/>
          <p:cNvSpPr txBox="1">
            <a:spLocks/>
          </p:cNvSpPr>
          <p:nvPr userDrawn="1"/>
        </p:nvSpPr>
        <p:spPr>
          <a:xfrm>
            <a:off x="1627138" y="794166"/>
            <a:ext cx="8855805" cy="4535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2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tx1"/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MERKEZ İŞYERİ</a:t>
            </a:r>
            <a:r>
              <a:rPr lang="tr-TR" sz="2400" b="1" cap="none" spc="0" baseline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tx1"/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 SAĞLIK VE GÜVENLİK BİRİMİ</a:t>
            </a:r>
          </a:p>
        </p:txBody>
      </p:sp>
      <p:cxnSp>
        <p:nvCxnSpPr>
          <p:cNvPr id="15" name="Düz Bağlayıcı 14"/>
          <p:cNvCxnSpPr>
            <a:endCxn id="16" idx="2"/>
          </p:cNvCxnSpPr>
          <p:nvPr userDrawn="1"/>
        </p:nvCxnSpPr>
        <p:spPr>
          <a:xfrm>
            <a:off x="885335" y="6532940"/>
            <a:ext cx="10477893" cy="1504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6" name="Oval 15"/>
          <p:cNvSpPr/>
          <p:nvPr userDrawn="1"/>
        </p:nvSpPr>
        <p:spPr>
          <a:xfrm>
            <a:off x="11363228" y="6309215"/>
            <a:ext cx="477542" cy="4775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7" name="Oval 6"/>
          <p:cNvSpPr/>
          <p:nvPr userDrawn="1"/>
        </p:nvSpPr>
        <p:spPr>
          <a:xfrm>
            <a:off x="327905" y="51276"/>
            <a:ext cx="1227430" cy="122743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" name="Resim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05" y="51278"/>
            <a:ext cx="1239135" cy="1239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Resim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2943" y="93020"/>
            <a:ext cx="1422043" cy="1185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047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6A563-5940-4660-AD98-C94B09F5F84A}" type="datetime1">
              <a:rPr lang="tr-TR" smtClean="0"/>
              <a:t>12.11.2021</a:t>
            </a:fld>
            <a:endParaRPr lang="tr-TR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CF86-4C6C-45BD-AB90-9F5A9BF58ABB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17414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06407-2BD7-4A2B-B695-7369B887FC1C}" type="datetime1">
              <a:rPr lang="tr-TR" smtClean="0"/>
              <a:t>12.11.2021</a:t>
            </a:fld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CF86-4C6C-45BD-AB90-9F5A9BF58ABB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21104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9F39B-2E78-4927-97E1-2303DE3FCD2A}" type="datetime1">
              <a:rPr lang="tr-TR" smtClean="0"/>
              <a:t>12.11.2021</a:t>
            </a:fld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CF86-4C6C-45BD-AB90-9F5A9BF58ABB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13920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8B5D9-5347-43EF-9D7A-CAA8CB63A481}" type="datetime1">
              <a:rPr lang="tr-TR" smtClean="0"/>
              <a:t>12.11.2021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BCF86-4C6C-45BD-AB90-9F5A9BF58ABB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2971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1" r:id="rId1"/>
    <p:sldLayoutId id="2147483992" r:id="rId2"/>
    <p:sldLayoutId id="2147483993" r:id="rId3"/>
    <p:sldLayoutId id="2147483994" r:id="rId4"/>
    <p:sldLayoutId id="2147483995" r:id="rId5"/>
    <p:sldLayoutId id="2147483996" r:id="rId6"/>
    <p:sldLayoutId id="2147483997" r:id="rId7"/>
    <p:sldLayoutId id="2147483998" r:id="rId8"/>
    <p:sldLayoutId id="2147483999" r:id="rId9"/>
    <p:sldLayoutId id="2147484000" r:id="rId10"/>
    <p:sldLayoutId id="2147484001" r:id="rId11"/>
    <p:sldLayoutId id="2147484002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google.com.tr/url?sa=i&amp;rct=j&amp;q=&amp;esrc=s&amp;source=images&amp;cd=&amp;cad=rja&amp;uact=8&amp;ved=0ahUKEwiRr7rTrqPQAhXB1hoKHWcoA7AQjRwIBw&amp;url=http://nevsehir.neredekal.com/gezilecek-yerler-tarihi-mekanlar/&amp;bvm=bv.138493631,d.d24&amp;psig=AFQjCNFoQCLl1I7-EqOMjzAxW4eKjnEVuw&amp;ust=1479045117552463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267172" y="2667786"/>
            <a:ext cx="11555634" cy="3488315"/>
          </a:xfrm>
        </p:spPr>
        <p:txBody>
          <a:bodyPr>
            <a:normAutofit fontScale="90000"/>
          </a:bodyPr>
          <a:lstStyle/>
          <a:p>
            <a:pPr lvl="0"/>
            <a:r>
              <a:rPr lang="tr-TR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MİLLÎ EĞİTİM BAKANLIĞI</a:t>
            </a:r>
            <a:br>
              <a:rPr lang="tr-TR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</a:br>
            <a:r>
              <a:rPr lang="tr-TR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İŞYERİ SAĞLIK VE GÜVENLİK BİRİMİ </a:t>
            </a:r>
            <a:br>
              <a:rPr lang="tr-TR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</a:br>
            <a:r>
              <a:rPr lang="tr-TR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DAİRE BAŞKANLIĞI</a:t>
            </a:r>
            <a:br>
              <a:rPr lang="tr-TR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</a:br>
            <a:r>
              <a:rPr lang="tr-TR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/>
            </a:r>
            <a:br>
              <a:rPr lang="tr-TR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</a:br>
            <a:endParaRPr lang="tr-TR" sz="3100" dirty="0">
              <a:ln w="9525">
                <a:solidFill>
                  <a:schemeClr val="bg1"/>
                </a:solidFill>
                <a:prstDash val="solid"/>
              </a:ln>
              <a:latin typeface="Arial Black" panose="020B0A04020102020204" pitchFamily="34" charset="0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5777806" y="6284422"/>
            <a:ext cx="670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smtClean="0"/>
              <a:t>2021</a:t>
            </a:r>
            <a:endParaRPr lang="tr-TR" b="1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949" y="667394"/>
            <a:ext cx="2170592" cy="207583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839" y="629831"/>
            <a:ext cx="2279176" cy="205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53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CF86-4C6C-45BD-AB90-9F5A9BF58ABB}" type="slidenum">
              <a:rPr lang="tr-TR" smtClean="0"/>
              <a:pPr/>
              <a:t>10</a:t>
            </a:fld>
            <a:endParaRPr lang="tr-TR" dirty="0"/>
          </a:p>
        </p:txBody>
      </p:sp>
      <p:sp>
        <p:nvSpPr>
          <p:cNvPr id="4" name="Yuvarlatılmış Dikdörtgen 3"/>
          <p:cNvSpPr/>
          <p:nvPr/>
        </p:nvSpPr>
        <p:spPr>
          <a:xfrm>
            <a:off x="1028488" y="2084109"/>
            <a:ext cx="9911657" cy="2054737"/>
          </a:xfrm>
          <a:prstGeom prst="roundRect">
            <a:avLst>
              <a:gd name="adj" fmla="val 892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marL="342900" lvl="0" indent="-342900" eaLnBrk="0" fontAlgn="base" hangingPunct="0">
              <a:lnSpc>
                <a:spcPct val="150000"/>
              </a:lnSpc>
              <a:spcAft>
                <a:spcPct val="0"/>
              </a:spcAft>
              <a:buClr>
                <a:srgbClr val="CC33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altLang="tr-TR" sz="2800" kern="0" dirty="0" smtClean="0">
                <a:solidFill>
                  <a:srgbClr val="000000"/>
                </a:solidFill>
                <a:cs typeface="Arial"/>
              </a:rPr>
              <a:t>Hasta /yaralının </a:t>
            </a:r>
            <a:r>
              <a:rPr lang="tr-TR" altLang="tr-TR" sz="2800" kern="0" dirty="0" smtClean="0">
                <a:solidFill>
                  <a:schemeClr val="tx1"/>
                </a:solidFill>
                <a:cs typeface="Arial"/>
              </a:rPr>
              <a:t>döndürüleceği tarafa diz çökülür.</a:t>
            </a:r>
            <a:endParaRPr lang="tr-TR" altLang="tr-TR" sz="2800" kern="0" dirty="0" smtClean="0">
              <a:solidFill>
                <a:srgbClr val="000000"/>
              </a:solidFill>
              <a:cs typeface="Arial"/>
            </a:endParaRPr>
          </a:p>
          <a:p>
            <a:pPr marL="342900" lvl="0" indent="-342900" eaLnBrk="0" fontAlgn="base" hangingPunct="0">
              <a:lnSpc>
                <a:spcPct val="150000"/>
              </a:lnSpc>
              <a:spcAft>
                <a:spcPct val="0"/>
              </a:spcAft>
              <a:buClr>
                <a:srgbClr val="CC33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altLang="tr-TR" sz="2800" kern="0" dirty="0" smtClean="0">
                <a:solidFill>
                  <a:srgbClr val="000000"/>
                </a:solidFill>
                <a:cs typeface="Arial"/>
              </a:rPr>
              <a:t>Hasta /yaralının karşı taraftaki kolu/eli  ilk yardımcıya yakın olan omzunun üzerine konulur.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519402" y="1370139"/>
            <a:ext cx="11212290" cy="59833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0" vert="horz" wrap="square" lIns="0" tIns="22860" rIns="0" bIns="22860" numCol="1" spcCol="1270" anchor="ctr" anchorCtr="0">
            <a:noAutofit/>
          </a:bodyPr>
          <a:lstStyle/>
          <a:p>
            <a:pPr algn="ctr"/>
            <a:r>
              <a:rPr lang="tr-TR" altLang="tr-TR" sz="3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KOMA (YARI YÜZÜKOYUN/YAN) POZİSYONU VERİLMESİ</a:t>
            </a:r>
            <a:endParaRPr lang="tr-TR" altLang="tr-TR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İçerik Yer Tutucusu 2">
            <a:extLst>
              <a:ext uri="{FF2B5EF4-FFF2-40B4-BE49-F238E27FC236}">
                <a16:creationId xmlns:a16="http://schemas.microsoft.com/office/drawing/2014/main" xmlns="" id="{D143437C-D99F-4B3A-80C4-2A6DE9B9231A}"/>
              </a:ext>
            </a:extLst>
          </p:cNvPr>
          <p:cNvSpPr txBox="1">
            <a:spLocks/>
          </p:cNvSpPr>
          <p:nvPr/>
        </p:nvSpPr>
        <p:spPr>
          <a:xfrm>
            <a:off x="653143" y="2415821"/>
            <a:ext cx="10944808" cy="376114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tr-TR" dirty="0"/>
          </a:p>
          <a:p>
            <a:endParaRPr lang="tr-TR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90" t="56204" r="28894" b="7460"/>
          <a:stretch/>
        </p:blipFill>
        <p:spPr bwMode="auto">
          <a:xfrm>
            <a:off x="4343753" y="4340539"/>
            <a:ext cx="3281126" cy="1968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255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CF86-4C6C-45BD-AB90-9F5A9BF58ABB}" type="slidenum">
              <a:rPr lang="tr-TR" smtClean="0"/>
              <a:pPr/>
              <a:t>11</a:t>
            </a:fld>
            <a:endParaRPr lang="tr-TR" dirty="0"/>
          </a:p>
        </p:txBody>
      </p:sp>
      <p:sp>
        <p:nvSpPr>
          <p:cNvPr id="4" name="Yuvarlatılmış Dikdörtgen 3"/>
          <p:cNvSpPr/>
          <p:nvPr/>
        </p:nvSpPr>
        <p:spPr>
          <a:xfrm>
            <a:off x="1028488" y="2179593"/>
            <a:ext cx="9911657" cy="1959253"/>
          </a:xfrm>
          <a:prstGeom prst="roundRect">
            <a:avLst>
              <a:gd name="adj" fmla="val 892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marL="342900" lvl="0" indent="-342900" eaLnBrk="0" fontAlgn="base" hangingPunct="0">
              <a:lnSpc>
                <a:spcPct val="150000"/>
              </a:lnSpc>
              <a:spcAft>
                <a:spcPct val="0"/>
              </a:spcAft>
              <a:buClr>
                <a:srgbClr val="CC33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altLang="tr-TR" sz="2800" kern="0" dirty="0" smtClean="0">
                <a:solidFill>
                  <a:srgbClr val="000000"/>
                </a:solidFill>
                <a:cs typeface="Arial"/>
              </a:rPr>
              <a:t>Karşı taraftaki bacağı dik açı yapacak şekilde kıvrılır.</a:t>
            </a:r>
          </a:p>
          <a:p>
            <a:pPr marL="342900" lvl="0" indent="-342900" eaLnBrk="0" fontAlgn="base" hangingPunct="0">
              <a:lnSpc>
                <a:spcPct val="150000"/>
              </a:lnSpc>
              <a:spcAft>
                <a:spcPct val="0"/>
              </a:spcAft>
              <a:buClr>
                <a:srgbClr val="CC33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altLang="tr-TR" sz="2800" kern="0" dirty="0" smtClean="0">
                <a:solidFill>
                  <a:srgbClr val="000000"/>
                </a:solidFill>
                <a:cs typeface="Arial"/>
              </a:rPr>
              <a:t>İlk yardımcıya yakın kolu baş hizasında omuzdan yukarı doğru uzatılır.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519402" y="1370139"/>
            <a:ext cx="11212290" cy="59833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0" vert="horz" wrap="square" lIns="0" tIns="22860" rIns="0" bIns="22860" numCol="1" spcCol="1270" anchor="ctr" anchorCtr="0">
            <a:noAutofit/>
          </a:bodyPr>
          <a:lstStyle/>
          <a:p>
            <a:pPr algn="ctr"/>
            <a:r>
              <a:rPr lang="tr-TR" altLang="tr-TR" sz="3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KOMA POZİSYONU VERİLMESİ</a:t>
            </a:r>
            <a:endParaRPr lang="tr-TR" altLang="tr-TR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İçerik Yer Tutucusu 2">
            <a:extLst>
              <a:ext uri="{FF2B5EF4-FFF2-40B4-BE49-F238E27FC236}">
                <a16:creationId xmlns:a16="http://schemas.microsoft.com/office/drawing/2014/main" xmlns="" id="{D143437C-D99F-4B3A-80C4-2A6DE9B9231A}"/>
              </a:ext>
            </a:extLst>
          </p:cNvPr>
          <p:cNvSpPr txBox="1">
            <a:spLocks/>
          </p:cNvSpPr>
          <p:nvPr/>
        </p:nvSpPr>
        <p:spPr>
          <a:xfrm>
            <a:off x="653143" y="2415821"/>
            <a:ext cx="10944808" cy="376114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tr-TR" dirty="0"/>
          </a:p>
          <a:p>
            <a:endParaRPr lang="tr-TR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2" t="55448" b="9939"/>
          <a:stretch/>
        </p:blipFill>
        <p:spPr bwMode="auto">
          <a:xfrm>
            <a:off x="2148631" y="4242221"/>
            <a:ext cx="7953832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189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CF86-4C6C-45BD-AB90-9F5A9BF58ABB}" type="slidenum">
              <a:rPr lang="tr-TR" smtClean="0"/>
              <a:pPr/>
              <a:t>12</a:t>
            </a:fld>
            <a:endParaRPr lang="tr-TR" dirty="0"/>
          </a:p>
        </p:txBody>
      </p:sp>
      <p:sp>
        <p:nvSpPr>
          <p:cNvPr id="4" name="Yuvarlatılmış Dikdörtgen 3"/>
          <p:cNvSpPr/>
          <p:nvPr/>
        </p:nvSpPr>
        <p:spPr>
          <a:xfrm>
            <a:off x="973517" y="2179593"/>
            <a:ext cx="10304059" cy="1959253"/>
          </a:xfrm>
          <a:prstGeom prst="roundRect">
            <a:avLst>
              <a:gd name="adj" fmla="val 892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marL="342900" lvl="0" indent="-342900" eaLnBrk="0" fontAlgn="base" hangingPunct="0">
              <a:spcAft>
                <a:spcPct val="0"/>
              </a:spcAft>
              <a:buClr>
                <a:srgbClr val="CC33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altLang="tr-TR" sz="2800" kern="0" dirty="0" smtClean="0">
                <a:solidFill>
                  <a:srgbClr val="000000"/>
                </a:solidFill>
                <a:cs typeface="Arial"/>
              </a:rPr>
              <a:t>Karşı taraf omuz ve kalçasından tutularak hasta/yaralı bir hamlede çevrilir.</a:t>
            </a:r>
          </a:p>
          <a:p>
            <a:pPr marL="342900" lvl="0" indent="-342900" eaLnBrk="0" fontAlgn="base" hangingPunct="0">
              <a:spcAft>
                <a:spcPct val="0"/>
              </a:spcAft>
              <a:buClr>
                <a:srgbClr val="CC33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altLang="tr-TR" sz="2800" kern="0" dirty="0" smtClean="0">
                <a:solidFill>
                  <a:srgbClr val="000000"/>
                </a:solidFill>
                <a:cs typeface="Arial"/>
              </a:rPr>
              <a:t>Üstteki bacak kalça ve dizden bükülerek öne doğru destek yapılır.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519402" y="1370139"/>
            <a:ext cx="11212290" cy="59833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0" vert="horz" wrap="square" lIns="0" tIns="22860" rIns="0" bIns="22860" numCol="1" spcCol="1270" anchor="ctr" anchorCtr="0">
            <a:noAutofit/>
          </a:bodyPr>
          <a:lstStyle/>
          <a:p>
            <a:pPr algn="ctr"/>
            <a:r>
              <a:rPr lang="tr-TR" altLang="tr-TR" sz="3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KOMA POZİSYONU VERİLMESİ</a:t>
            </a:r>
            <a:endParaRPr lang="tr-TR" altLang="tr-TR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İçerik Yer Tutucusu 2">
            <a:extLst>
              <a:ext uri="{FF2B5EF4-FFF2-40B4-BE49-F238E27FC236}">
                <a16:creationId xmlns:a16="http://schemas.microsoft.com/office/drawing/2014/main" xmlns="" id="{D143437C-D99F-4B3A-80C4-2A6DE9B9231A}"/>
              </a:ext>
            </a:extLst>
          </p:cNvPr>
          <p:cNvSpPr txBox="1">
            <a:spLocks/>
          </p:cNvSpPr>
          <p:nvPr/>
        </p:nvSpPr>
        <p:spPr>
          <a:xfrm>
            <a:off x="653143" y="2415821"/>
            <a:ext cx="10944808" cy="376114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tr-TR" dirty="0"/>
          </a:p>
          <a:p>
            <a:endParaRPr lang="tr-TR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4" t="61635" r="367" b="8129"/>
          <a:stretch/>
        </p:blipFill>
        <p:spPr bwMode="auto">
          <a:xfrm>
            <a:off x="2195803" y="4480415"/>
            <a:ext cx="7859486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552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CF86-4C6C-45BD-AB90-9F5A9BF58ABB}" type="slidenum">
              <a:rPr lang="tr-TR" smtClean="0"/>
              <a:pPr/>
              <a:t>13</a:t>
            </a:fld>
            <a:endParaRPr lang="tr-TR" dirty="0"/>
          </a:p>
        </p:txBody>
      </p:sp>
      <p:sp>
        <p:nvSpPr>
          <p:cNvPr id="4" name="Yuvarlatılmış Dikdörtgen 3"/>
          <p:cNvSpPr/>
          <p:nvPr/>
        </p:nvSpPr>
        <p:spPr>
          <a:xfrm>
            <a:off x="581497" y="1951270"/>
            <a:ext cx="10781730" cy="2944716"/>
          </a:xfrm>
          <a:prstGeom prst="roundRect">
            <a:avLst>
              <a:gd name="adj" fmla="val 892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marL="342900" lvl="0" indent="-342900" eaLnBrk="0" fontAlgn="base" hangingPunct="0">
              <a:spcAft>
                <a:spcPct val="0"/>
              </a:spcAft>
              <a:buClr>
                <a:srgbClr val="CC33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altLang="tr-TR" sz="2800" kern="0" dirty="0" smtClean="0">
                <a:solidFill>
                  <a:srgbClr val="000000"/>
                </a:solidFill>
                <a:cs typeface="Arial"/>
              </a:rPr>
              <a:t>Alttaki bacak hafif dizden bükülerek arkaya destek yapılır.</a:t>
            </a:r>
          </a:p>
          <a:p>
            <a:pPr marL="342900" lvl="0" indent="-342900" eaLnBrk="0" fontAlgn="base" hangingPunct="0">
              <a:spcAft>
                <a:spcPct val="0"/>
              </a:spcAft>
              <a:buClr>
                <a:srgbClr val="CC33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altLang="tr-TR" sz="2800" kern="0" dirty="0" smtClean="0">
                <a:solidFill>
                  <a:srgbClr val="000000"/>
                </a:solidFill>
                <a:cs typeface="Arial"/>
              </a:rPr>
              <a:t>Hasta/ yaralının başı kolun üzerine yan pozisyonda hafif öne eğik konur.</a:t>
            </a:r>
          </a:p>
          <a:p>
            <a:pPr marL="342900" lvl="0" indent="-342900" eaLnBrk="0" fontAlgn="base" hangingPunct="0">
              <a:spcAft>
                <a:spcPct val="0"/>
              </a:spcAft>
              <a:buClr>
                <a:srgbClr val="CC33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altLang="tr-TR" sz="2800" kern="0" dirty="0" smtClean="0">
                <a:solidFill>
                  <a:srgbClr val="000000"/>
                </a:solidFill>
                <a:cs typeface="Arial"/>
              </a:rPr>
              <a:t>Hasta/yaralı tıbbi yardım (112) gelinceye kadar bu pozisyonda tutulur.</a:t>
            </a:r>
          </a:p>
          <a:p>
            <a:pPr marL="342900" lvl="0" indent="-342900" eaLnBrk="0" fontAlgn="base" hangingPunct="0">
              <a:spcAft>
                <a:spcPct val="0"/>
              </a:spcAft>
              <a:buClr>
                <a:srgbClr val="CC33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altLang="tr-TR" sz="2800" kern="0" dirty="0" smtClean="0">
                <a:solidFill>
                  <a:srgbClr val="000000"/>
                </a:solidFill>
                <a:cs typeface="Arial"/>
              </a:rPr>
              <a:t>Hasta/yaralının </a:t>
            </a:r>
            <a:r>
              <a:rPr lang="tr-TR" altLang="tr-TR" sz="2800" b="1" kern="0" dirty="0" smtClean="0">
                <a:solidFill>
                  <a:srgbClr val="000000"/>
                </a:solidFill>
                <a:cs typeface="Arial"/>
              </a:rPr>
              <a:t>solunum ve nabzı 3-5 dk. ara ile</a:t>
            </a:r>
            <a:r>
              <a:rPr lang="tr-TR" altLang="tr-TR" sz="2800" kern="0" dirty="0" smtClean="0">
                <a:solidFill>
                  <a:srgbClr val="000000"/>
                </a:solidFill>
                <a:cs typeface="Arial"/>
              </a:rPr>
              <a:t> kontrol edilir.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519402" y="1370140"/>
            <a:ext cx="11212290" cy="51615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0" vert="horz" wrap="square" lIns="0" tIns="22860" rIns="0" bIns="22860" numCol="1" spcCol="1270" anchor="ctr" anchorCtr="0">
            <a:noAutofit/>
          </a:bodyPr>
          <a:lstStyle/>
          <a:p>
            <a:pPr algn="ctr"/>
            <a:r>
              <a:rPr lang="tr-TR" altLang="tr-TR" sz="3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KOMA POZİSYONU VERİLMESİ</a:t>
            </a:r>
            <a:endParaRPr lang="tr-TR" altLang="tr-TR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85" t="78303" r="29516" b="1202"/>
          <a:stretch/>
        </p:blipFill>
        <p:spPr bwMode="auto">
          <a:xfrm>
            <a:off x="4131669" y="4960960"/>
            <a:ext cx="3681386" cy="1480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793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CF86-4C6C-45BD-AB90-9F5A9BF58ABB}" type="slidenum">
              <a:rPr lang="tr-TR" smtClean="0"/>
              <a:pPr/>
              <a:t>14</a:t>
            </a:fld>
            <a:endParaRPr lang="tr-TR" dirty="0"/>
          </a:p>
        </p:txBody>
      </p:sp>
      <p:sp>
        <p:nvSpPr>
          <p:cNvPr id="4" name="Yuvarlatılmış Dikdörtgen 3"/>
          <p:cNvSpPr/>
          <p:nvPr/>
        </p:nvSpPr>
        <p:spPr>
          <a:xfrm>
            <a:off x="691753" y="2113588"/>
            <a:ext cx="10710084" cy="4055199"/>
          </a:xfrm>
          <a:prstGeom prst="roundRect">
            <a:avLst>
              <a:gd name="adj" fmla="val 892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marL="12700">
              <a:spcBef>
                <a:spcPts val="815"/>
              </a:spcBef>
              <a:buClr>
                <a:srgbClr val="C00000"/>
              </a:buClr>
              <a:buSzPct val="75000"/>
              <a:tabLst>
                <a:tab pos="741045" algn="l"/>
                <a:tab pos="1003935" algn="l"/>
              </a:tabLst>
            </a:pPr>
            <a:r>
              <a:rPr lang="tr-TR" sz="2800" b="1" dirty="0" smtClean="0">
                <a:solidFill>
                  <a:schemeClr val="tx1"/>
                </a:solidFill>
                <a:cs typeface="Arial"/>
              </a:rPr>
              <a:t>Havale; </a:t>
            </a:r>
            <a:r>
              <a:rPr lang="tr-TR" sz="2800" dirty="0" smtClean="0">
                <a:solidFill>
                  <a:schemeClr val="tx1"/>
                </a:solidFill>
                <a:cs typeface="Arial"/>
              </a:rPr>
              <a:t>vücudun kas yapısında kontrol edilemeyen kasılmalardır. </a:t>
            </a:r>
            <a:r>
              <a:rPr lang="tr-TR" sz="2800" dirty="0" smtClean="0">
                <a:cs typeface="Arial"/>
              </a:rPr>
              <a:t>Sinir sisteminin merkezindeki bir tahriş yüzünden beyinde meydana gelen elektriksel boşalmalar sonucu oluşur.</a:t>
            </a:r>
          </a:p>
          <a:p>
            <a:pPr marL="12700">
              <a:spcBef>
                <a:spcPts val="815"/>
              </a:spcBef>
              <a:buClr>
                <a:srgbClr val="C00000"/>
              </a:buClr>
              <a:buSzPct val="75000"/>
              <a:tabLst>
                <a:tab pos="741045" algn="l"/>
                <a:tab pos="1003935" algn="l"/>
              </a:tabLst>
            </a:pPr>
            <a:r>
              <a:rPr lang="tr-TR" sz="2800" b="1" dirty="0" smtClean="0">
                <a:solidFill>
                  <a:srgbClr val="C00000"/>
                </a:solidFill>
                <a:cs typeface="Arial"/>
              </a:rPr>
              <a:t>Havale nedenleri:</a:t>
            </a:r>
          </a:p>
          <a:p>
            <a:pPr marL="812800" lvl="1" indent="-342900">
              <a:spcBef>
                <a:spcPts val="815"/>
              </a:spcBef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  <a:tabLst>
                <a:tab pos="741045" algn="l"/>
                <a:tab pos="1003935" algn="l"/>
              </a:tabLst>
            </a:pPr>
            <a:r>
              <a:rPr lang="tr-TR" sz="2800" dirty="0" smtClean="0">
                <a:cs typeface="Arial"/>
              </a:rPr>
              <a:t>Kafa travmasına bağlı beyinde yaralanmalar,</a:t>
            </a:r>
          </a:p>
          <a:p>
            <a:pPr marL="812800" lvl="1" indent="-342900">
              <a:spcBef>
                <a:spcPts val="815"/>
              </a:spcBef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  <a:tabLst>
                <a:tab pos="741045" algn="l"/>
                <a:tab pos="1003935" algn="l"/>
              </a:tabLst>
            </a:pPr>
            <a:r>
              <a:rPr lang="tr-TR" sz="2800" dirty="0" smtClean="0">
                <a:cs typeface="Arial"/>
              </a:rPr>
              <a:t>Beyin enfeksiyonları,</a:t>
            </a:r>
          </a:p>
          <a:p>
            <a:pPr marL="812800" lvl="1" indent="-342900">
              <a:spcBef>
                <a:spcPts val="815"/>
              </a:spcBef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  <a:tabLst>
                <a:tab pos="741045" algn="l"/>
                <a:tab pos="1003935" algn="l"/>
              </a:tabLst>
            </a:pPr>
            <a:r>
              <a:rPr lang="tr-TR" sz="2800" dirty="0" smtClean="0">
                <a:cs typeface="Arial"/>
              </a:rPr>
              <a:t>Yüksek ateş,</a:t>
            </a:r>
          </a:p>
          <a:p>
            <a:pPr marL="812800" lvl="1" indent="-342900">
              <a:spcBef>
                <a:spcPts val="815"/>
              </a:spcBef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  <a:tabLst>
                <a:tab pos="741045" algn="l"/>
                <a:tab pos="1003935" algn="l"/>
              </a:tabLst>
            </a:pPr>
            <a:r>
              <a:rPr lang="tr-TR" sz="2800" dirty="0" smtClean="0">
                <a:cs typeface="Arial"/>
              </a:rPr>
              <a:t>Bazı hastalıklar (sara vb.)</a:t>
            </a:r>
            <a:endParaRPr lang="tr-TR" sz="2800" dirty="0">
              <a:cs typeface="Arial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358185" y="1374821"/>
            <a:ext cx="11377220" cy="59833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0" vert="horz" wrap="square" lIns="0" tIns="22860" rIns="0" bIns="22860" numCol="1" spcCol="1270" anchor="ctr" anchorCtr="0">
            <a:noAutofit/>
          </a:bodyPr>
          <a:lstStyle/>
          <a:p>
            <a:pPr algn="ctr"/>
            <a:r>
              <a:rPr lang="tr-TR" altLang="tr-TR" sz="3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HAVALE</a:t>
            </a:r>
            <a:endParaRPr lang="tr-TR" altLang="tr-TR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56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CF86-4C6C-45BD-AB90-9F5A9BF58ABB}" type="slidenum">
              <a:rPr lang="tr-TR" smtClean="0"/>
              <a:pPr/>
              <a:t>15</a:t>
            </a:fld>
            <a:endParaRPr lang="tr-TR" dirty="0"/>
          </a:p>
        </p:txBody>
      </p:sp>
      <p:sp>
        <p:nvSpPr>
          <p:cNvPr id="4" name="Yuvarlatılmış Dikdörtgen 3"/>
          <p:cNvSpPr/>
          <p:nvPr/>
        </p:nvSpPr>
        <p:spPr>
          <a:xfrm>
            <a:off x="1170727" y="2441730"/>
            <a:ext cx="9962865" cy="2661558"/>
          </a:xfrm>
          <a:prstGeom prst="roundRect">
            <a:avLst>
              <a:gd name="adj" fmla="val 892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lvl="0" fontAlgn="base">
              <a:lnSpc>
                <a:spcPct val="150000"/>
              </a:lnSpc>
              <a:spcBef>
                <a:spcPts val="100"/>
              </a:spcBef>
              <a:spcAft>
                <a:spcPct val="0"/>
              </a:spcAft>
              <a:buClr>
                <a:srgbClr val="C00000"/>
              </a:buClr>
              <a:buSzPct val="75000"/>
            </a:pPr>
            <a:r>
              <a:rPr lang="tr-TR" altLang="tr-TR" sz="28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Nedenlerine göre havale çeşitleri;</a:t>
            </a:r>
          </a:p>
          <a:p>
            <a:pPr marL="457200" lvl="0" indent="-457200" fontAlgn="base">
              <a:lnSpc>
                <a:spcPct val="150000"/>
              </a:lnSpc>
              <a:spcBef>
                <a:spcPts val="100"/>
              </a:spcBef>
              <a:spcAft>
                <a:spcPct val="0"/>
              </a:spcAft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altLang="tr-TR" sz="2800" dirty="0" smtClean="0">
                <a:solidFill>
                  <a:srgbClr val="000000"/>
                </a:solidFill>
                <a:cs typeface="Arial" panose="020B0604020202020204" pitchFamily="34" charset="0"/>
              </a:rPr>
              <a:t>Ateş nedeniyle oluşan havale,</a:t>
            </a:r>
          </a:p>
          <a:p>
            <a:pPr marL="457200" lvl="0" indent="-457200" fontAlgn="base">
              <a:lnSpc>
                <a:spcPct val="150000"/>
              </a:lnSpc>
              <a:spcBef>
                <a:spcPts val="100"/>
              </a:spcBef>
              <a:spcAft>
                <a:spcPct val="0"/>
              </a:spcAft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altLang="tr-TR" sz="2800" dirty="0" smtClean="0">
                <a:solidFill>
                  <a:srgbClr val="000000"/>
                </a:solidFill>
                <a:cs typeface="Arial" panose="020B0604020202020204" pitchFamily="34" charset="0"/>
              </a:rPr>
              <a:t>Sara (Epilepsi)  krizi.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463550" y="1397270"/>
            <a:ext cx="11377220" cy="59833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0" vert="horz" wrap="square" lIns="0" tIns="22860" rIns="0" bIns="22860" numCol="1" spcCol="1270" anchor="ctr" anchorCtr="0">
            <a:noAutofit/>
          </a:bodyPr>
          <a:lstStyle/>
          <a:p>
            <a:pPr algn="ctr"/>
            <a:r>
              <a:rPr lang="tr-TR" altLang="tr-TR" sz="3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HAVALE ÇEŞİTLERİ</a:t>
            </a:r>
            <a:endParaRPr lang="tr-TR" altLang="tr-TR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46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CF86-4C6C-45BD-AB90-9F5A9BF58ABB}" type="slidenum">
              <a:rPr lang="tr-TR" smtClean="0"/>
              <a:pPr/>
              <a:t>16</a:t>
            </a:fld>
            <a:endParaRPr lang="tr-TR" dirty="0"/>
          </a:p>
        </p:txBody>
      </p:sp>
      <p:sp>
        <p:nvSpPr>
          <p:cNvPr id="4" name="Yuvarlatılmış Dikdörtgen 3"/>
          <p:cNvSpPr/>
          <p:nvPr/>
        </p:nvSpPr>
        <p:spPr>
          <a:xfrm>
            <a:off x="653143" y="2224241"/>
            <a:ext cx="10733964" cy="3761141"/>
          </a:xfrm>
          <a:prstGeom prst="roundRect">
            <a:avLst>
              <a:gd name="adj" fmla="val 892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marL="12700" marR="5080" algn="just">
              <a:spcBef>
                <a:spcPts val="100"/>
              </a:spcBef>
            </a:pPr>
            <a:r>
              <a:rPr lang="tr-TR" sz="2800" dirty="0" smtClean="0">
                <a:cs typeface="Arial" panose="020B0604020202020204" pitchFamily="34" charset="0"/>
              </a:rPr>
              <a:t>Herhangi bir ateşli hastalık sonucu vücut sıcaklığının </a:t>
            </a:r>
            <a:r>
              <a:rPr lang="tr-TR" sz="28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38⁰ C</a:t>
            </a:r>
            <a:r>
              <a:rPr lang="tr-TR" sz="2800" dirty="0" smtClean="0">
                <a:cs typeface="Arial" panose="020B0604020202020204" pitchFamily="34" charset="0"/>
              </a:rPr>
              <a:t>’nin üzerine çıkmasıyla oluşur. Genellikle </a:t>
            </a:r>
            <a:r>
              <a:rPr lang="tr-TR" sz="28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6 ay- 6 yaş </a:t>
            </a:r>
            <a:r>
              <a:rPr lang="tr-TR" sz="2800" dirty="0" smtClean="0">
                <a:cs typeface="Arial" panose="020B0604020202020204" pitchFamily="34" charset="0"/>
              </a:rPr>
              <a:t>arasındaki çocuklarda rastlanır. </a:t>
            </a:r>
          </a:p>
          <a:p>
            <a:pPr marL="12700" marR="5080" algn="just">
              <a:spcBef>
                <a:spcPts val="100"/>
              </a:spcBef>
            </a:pPr>
            <a:endParaRPr lang="tr-TR" sz="1200" dirty="0">
              <a:cs typeface="Arial" panose="020B0604020202020204" pitchFamily="34" charset="0"/>
            </a:endParaRPr>
          </a:p>
          <a:p>
            <a:pPr marL="12700" marR="5080" algn="just">
              <a:spcBef>
                <a:spcPts val="100"/>
              </a:spcBef>
            </a:pPr>
            <a:r>
              <a:rPr lang="tr-TR" sz="2800" b="1" dirty="0" smtClean="0">
                <a:cs typeface="Arial" panose="020B0604020202020204" pitchFamily="34" charset="0"/>
              </a:rPr>
              <a:t>İlk yardım</a:t>
            </a:r>
            <a:endParaRPr lang="tr-TR" sz="2800" b="1" i="1" dirty="0" smtClean="0">
              <a:cs typeface="Arial" panose="020B0604020202020204" pitchFamily="34" charset="0"/>
            </a:endParaRPr>
          </a:p>
          <a:p>
            <a:pPr marL="469900" marR="5080" indent="-457200" algn="just">
              <a:spcBef>
                <a:spcPts val="100"/>
              </a:spcBef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sz="2800" dirty="0" smtClean="0">
                <a:solidFill>
                  <a:schemeClr val="tx1"/>
                </a:solidFill>
                <a:cs typeface="Arial" panose="020B0604020202020204" pitchFamily="34" charset="0"/>
              </a:rPr>
              <a:t>Öncelikle hasta ıslak havlu ya da çarşafa sarılır.</a:t>
            </a:r>
          </a:p>
          <a:p>
            <a:pPr marL="469900" marR="5080" indent="-457200" algn="just">
              <a:spcBef>
                <a:spcPts val="100"/>
              </a:spcBef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sz="2800" dirty="0" smtClean="0">
                <a:solidFill>
                  <a:schemeClr val="tx1"/>
                </a:solidFill>
                <a:cs typeface="Arial" panose="020B0604020202020204" pitchFamily="34" charset="0"/>
              </a:rPr>
              <a:t>Ateş bu yöntemle düşmüyorsa oda sıcaklığında suyla dolu küvete sokulur.</a:t>
            </a:r>
          </a:p>
          <a:p>
            <a:pPr marL="469900" marR="5080" indent="-457200" algn="just">
              <a:spcBef>
                <a:spcPts val="100"/>
              </a:spcBef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sz="2800" dirty="0" smtClean="0">
                <a:solidFill>
                  <a:schemeClr val="tx1"/>
                </a:solidFill>
                <a:cs typeface="Arial" panose="020B0604020202020204" pitchFamily="34" charset="0"/>
              </a:rPr>
              <a:t>Tıbbi yardım için 112 aranır.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463550" y="1404824"/>
            <a:ext cx="11377220" cy="61013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0" vert="horz" wrap="square" lIns="0" tIns="22860" rIns="0" bIns="22860" numCol="1" spcCol="1270" anchor="ctr" anchorCtr="0">
            <a:noAutofit/>
          </a:bodyPr>
          <a:lstStyle/>
          <a:p>
            <a:pPr algn="ctr"/>
            <a:r>
              <a:rPr lang="tr-TR" altLang="tr-TR" sz="3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YÜKSEK ATEŞ DURUMUNDA İLK YARDIM</a:t>
            </a:r>
            <a:endParaRPr lang="tr-TR" altLang="tr-TR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61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CF86-4C6C-45BD-AB90-9F5A9BF58ABB}" type="slidenum">
              <a:rPr lang="tr-TR" smtClean="0"/>
              <a:pPr/>
              <a:t>17</a:t>
            </a:fld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351230" y="1356326"/>
            <a:ext cx="11377220" cy="59833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0" vert="horz" wrap="square" lIns="0" tIns="22860" rIns="0" bIns="22860" numCol="1" spcCol="1270" anchor="ctr" anchorCtr="0">
            <a:noAutofit/>
          </a:bodyPr>
          <a:lstStyle/>
          <a:p>
            <a:pPr algn="ctr"/>
            <a:r>
              <a:rPr lang="tr-TR" sz="3200" b="1" dirty="0" smtClean="0"/>
              <a:t>SARA  (EPİLEPSİ) KRİZİ</a:t>
            </a:r>
            <a:endParaRPr lang="tr-TR" altLang="tr-TR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İçerik Yer Tutucusu 2">
            <a:extLst>
              <a:ext uri="{FF2B5EF4-FFF2-40B4-BE49-F238E27FC236}">
                <a16:creationId xmlns:a16="http://schemas.microsoft.com/office/drawing/2014/main" xmlns="" id="{D143437C-D99F-4B3A-80C4-2A6DE9B9231A}"/>
              </a:ext>
            </a:extLst>
          </p:cNvPr>
          <p:cNvSpPr txBox="1">
            <a:spLocks/>
          </p:cNvSpPr>
          <p:nvPr/>
        </p:nvSpPr>
        <p:spPr>
          <a:xfrm>
            <a:off x="-3526972" y="1655495"/>
            <a:ext cx="10944808" cy="376114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tr-TR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4" t="41501" r="19009"/>
          <a:stretch/>
        </p:blipFill>
        <p:spPr bwMode="auto">
          <a:xfrm>
            <a:off x="3884468" y="2401330"/>
            <a:ext cx="4310743" cy="33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882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CF86-4C6C-45BD-AB90-9F5A9BF58ABB}" type="slidenum">
              <a:rPr lang="tr-TR" smtClean="0"/>
              <a:pPr/>
              <a:t>18</a:t>
            </a:fld>
            <a:endParaRPr lang="tr-TR" dirty="0"/>
          </a:p>
        </p:txBody>
      </p:sp>
      <p:sp>
        <p:nvSpPr>
          <p:cNvPr id="4" name="Yuvarlatılmış Dikdörtgen 3"/>
          <p:cNvSpPr/>
          <p:nvPr/>
        </p:nvSpPr>
        <p:spPr>
          <a:xfrm>
            <a:off x="750403" y="2125718"/>
            <a:ext cx="10312193" cy="3729171"/>
          </a:xfrm>
          <a:prstGeom prst="roundRect">
            <a:avLst>
              <a:gd name="adj" fmla="val 892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marL="457200" indent="-457200" algn="just">
              <a:lnSpc>
                <a:spcPct val="150000"/>
              </a:lnSpc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sz="2800" dirty="0" smtClean="0"/>
              <a:t>Hastada sonradan oluşan ve ön haberci denilen normalde olmayan kokuları alma, kas kasılmaları gibi ön belirtiler oluşur.</a:t>
            </a:r>
          </a:p>
          <a:p>
            <a:pPr marL="457200" indent="-457200" algn="just">
              <a:lnSpc>
                <a:spcPct val="150000"/>
              </a:lnSpc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sz="2800" dirty="0" smtClean="0"/>
              <a:t>Bazen hasta bağırır, şiddetli ve ani bir şekilde bilincini kaybederek yığılır.</a:t>
            </a:r>
          </a:p>
          <a:p>
            <a:pPr marL="457200" indent="-457200" algn="just">
              <a:lnSpc>
                <a:spcPct val="150000"/>
              </a:lnSpc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sz="2800" dirty="0" smtClean="0"/>
              <a:t>Yoğun ve genel kas kasılmaları görülebilir.</a:t>
            </a:r>
            <a:endParaRPr lang="tr-TR" sz="2800" dirty="0"/>
          </a:p>
        </p:txBody>
      </p:sp>
      <p:sp>
        <p:nvSpPr>
          <p:cNvPr id="5" name="Metin kutusu 4"/>
          <p:cNvSpPr txBox="1"/>
          <p:nvPr/>
        </p:nvSpPr>
        <p:spPr>
          <a:xfrm>
            <a:off x="463550" y="1342679"/>
            <a:ext cx="11377220" cy="58165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0" vert="horz" wrap="square" lIns="0" tIns="22860" rIns="0" bIns="22860" numCol="1" spcCol="1270" anchor="ctr" anchorCtr="0">
            <a:noAutofit/>
          </a:bodyPr>
          <a:lstStyle/>
          <a:p>
            <a:pPr algn="ctr"/>
            <a:r>
              <a:rPr lang="tr-TR" altLang="tr-TR" sz="3200" b="1" dirty="0" smtClean="0"/>
              <a:t>SARA KRİZİ BELİRTİLERİ</a:t>
            </a:r>
            <a:endParaRPr lang="tr-TR" altLang="tr-TR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28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CF86-4C6C-45BD-AB90-9F5A9BF58ABB}" type="slidenum">
              <a:rPr lang="tr-TR" smtClean="0"/>
              <a:pPr/>
              <a:t>19</a:t>
            </a:fld>
            <a:endParaRPr lang="tr-TR" dirty="0"/>
          </a:p>
        </p:txBody>
      </p:sp>
      <p:sp>
        <p:nvSpPr>
          <p:cNvPr id="4" name="Yuvarlatılmış Dikdörtgen 3"/>
          <p:cNvSpPr/>
          <p:nvPr/>
        </p:nvSpPr>
        <p:spPr>
          <a:xfrm>
            <a:off x="770716" y="2431095"/>
            <a:ext cx="10462636" cy="3205430"/>
          </a:xfrm>
          <a:prstGeom prst="roundRect">
            <a:avLst>
              <a:gd name="adj" fmla="val 892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marL="457200" indent="-457200" algn="just"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sz="2800" dirty="0" smtClean="0"/>
              <a:t>10-20 saniye kadar nefesi kesilebilir.</a:t>
            </a:r>
          </a:p>
          <a:p>
            <a:pPr marL="457200" indent="-457200" algn="just"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sz="2800" dirty="0" smtClean="0"/>
              <a:t>Dokularda ve yüzde morarma gözlenir.</a:t>
            </a:r>
          </a:p>
          <a:p>
            <a:pPr marL="457200" indent="-457200" algn="just"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sz="2800" dirty="0" smtClean="0"/>
              <a:t>Ardından kısa ve genel kas kasılması, sesli nefes alma, aşırı tükürük salgılanması ve altına kaçırma görülebilir.</a:t>
            </a:r>
            <a:endParaRPr lang="tr-TR" sz="2800" dirty="0"/>
          </a:p>
          <a:p>
            <a:pPr marL="457200" indent="-457200" algn="just"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sz="2800" dirty="0"/>
              <a:t>Hasta dilini ısırabilir, başını yere çarpıp yaralayabilir. Aşırı kontrolsüz hareketler gözlenir</a:t>
            </a:r>
            <a:r>
              <a:rPr lang="tr-TR" sz="2800" dirty="0" smtClean="0"/>
              <a:t>.</a:t>
            </a:r>
            <a:endParaRPr lang="tr-TR" sz="2800" dirty="0"/>
          </a:p>
        </p:txBody>
      </p:sp>
      <p:sp>
        <p:nvSpPr>
          <p:cNvPr id="6" name="Metin kutusu 5"/>
          <p:cNvSpPr txBox="1"/>
          <p:nvPr/>
        </p:nvSpPr>
        <p:spPr>
          <a:xfrm>
            <a:off x="313424" y="1392072"/>
            <a:ext cx="11377220" cy="62501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0" vert="horz" wrap="square" lIns="0" tIns="22860" rIns="0" bIns="22860" numCol="1" spcCol="1270" anchor="ctr" anchorCtr="0">
            <a:noAutofit/>
          </a:bodyPr>
          <a:lstStyle/>
          <a:p>
            <a:pPr algn="ctr"/>
            <a:r>
              <a:rPr lang="tr-TR" altLang="tr-TR" sz="3200" b="1" dirty="0" smtClean="0"/>
              <a:t>SARA KRİZİ BELİRTİLERİ</a:t>
            </a:r>
            <a:endParaRPr lang="tr-TR" altLang="tr-TR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15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CF86-4C6C-45BD-AB90-9F5A9BF58ABB}" type="slidenum">
              <a:rPr lang="tr-TR" smtClean="0"/>
              <a:pPr/>
              <a:t>2</a:t>
            </a:fld>
            <a:endParaRPr lang="tr-TR" dirty="0"/>
          </a:p>
        </p:txBody>
      </p:sp>
      <p:sp>
        <p:nvSpPr>
          <p:cNvPr id="5" name="Yuvarlatılmış Dikdörtgen 4"/>
          <p:cNvSpPr/>
          <p:nvPr/>
        </p:nvSpPr>
        <p:spPr>
          <a:xfrm>
            <a:off x="1291180" y="2264531"/>
            <a:ext cx="9299484" cy="1802504"/>
          </a:xfrm>
          <a:prstGeom prst="roundRect">
            <a:avLst>
              <a:gd name="adj" fmla="val 892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marL="12700" lvl="0" algn="ctr">
              <a:spcBef>
                <a:spcPts val="1789"/>
              </a:spcBef>
              <a:buClr>
                <a:srgbClr val="C00000"/>
              </a:buClr>
              <a:buSzPct val="75000"/>
              <a:tabLst>
                <a:tab pos="713740" algn="l"/>
                <a:tab pos="911225" algn="l"/>
                <a:tab pos="1254125" algn="l"/>
                <a:tab pos="6832600" algn="l"/>
              </a:tabLst>
              <a:defRPr/>
            </a:pPr>
            <a:r>
              <a:rPr lang="tr-TR" sz="4400" b="1" spc="-5" dirty="0" smtClean="0">
                <a:solidFill>
                  <a:srgbClr val="C00000"/>
                </a:solidFill>
                <a:cs typeface="Arial"/>
              </a:rPr>
              <a:t>BİLİNÇ BOZUKLUKLARI</a:t>
            </a:r>
            <a:endParaRPr lang="tr-TR" sz="4400" b="1" spc="-5" dirty="0">
              <a:solidFill>
                <a:srgbClr val="C0000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9749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CF86-4C6C-45BD-AB90-9F5A9BF58ABB}" type="slidenum">
              <a:rPr lang="tr-TR" smtClean="0"/>
              <a:pPr/>
              <a:t>20</a:t>
            </a:fld>
            <a:endParaRPr lang="tr-TR" dirty="0"/>
          </a:p>
        </p:txBody>
      </p:sp>
      <p:sp>
        <p:nvSpPr>
          <p:cNvPr id="4" name="Yuvarlatılmış Dikdörtgen 3"/>
          <p:cNvSpPr/>
          <p:nvPr/>
        </p:nvSpPr>
        <p:spPr>
          <a:xfrm>
            <a:off x="954961" y="2336638"/>
            <a:ext cx="10394397" cy="3600138"/>
          </a:xfrm>
          <a:prstGeom prst="roundRect">
            <a:avLst>
              <a:gd name="adj" fmla="val 892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marL="457200" indent="-457200" algn="just"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sz="2800" dirty="0" smtClean="0"/>
              <a:t>Son aşamada hasta uyanır, şaşkındır, nerede olduğundan habersiz, uykulu hali vardır.</a:t>
            </a:r>
          </a:p>
          <a:p>
            <a:pPr marL="457200" indent="-457200" algn="just"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sz="2800" dirty="0" smtClean="0"/>
              <a:t>Bir noktaya doğru dalgın bakış ve hayal alemine dalmış gibi görünür.</a:t>
            </a:r>
          </a:p>
          <a:p>
            <a:pPr marL="457200" indent="-457200" algn="just"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sz="2800" dirty="0"/>
              <a:t>İstemsiz mimik ve hareketler, dudak ısırma vb. görülebilir.</a:t>
            </a:r>
          </a:p>
          <a:p>
            <a:pPr marL="457200" indent="-457200" algn="just"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sz="2800" dirty="0"/>
              <a:t>Anlamsız konuşma ve tekrarlayan hareketler vardır.</a:t>
            </a:r>
          </a:p>
          <a:p>
            <a:pPr marL="457200" indent="-457200" algn="just"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sz="2800" dirty="0"/>
              <a:t>Bellek kaybı olabilir</a:t>
            </a:r>
            <a:r>
              <a:rPr lang="tr-TR" sz="2800" dirty="0" smtClean="0"/>
              <a:t>.</a:t>
            </a:r>
            <a:endParaRPr lang="tr-TR" sz="2800" dirty="0"/>
          </a:p>
        </p:txBody>
      </p:sp>
      <p:sp>
        <p:nvSpPr>
          <p:cNvPr id="6" name="Metin kutusu 5"/>
          <p:cNvSpPr txBox="1"/>
          <p:nvPr/>
        </p:nvSpPr>
        <p:spPr>
          <a:xfrm>
            <a:off x="463550" y="1394488"/>
            <a:ext cx="11377220" cy="63902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0" vert="horz" wrap="square" lIns="0" tIns="22860" rIns="0" bIns="22860" numCol="1" spcCol="1270" anchor="ctr" anchorCtr="0">
            <a:noAutofit/>
          </a:bodyPr>
          <a:lstStyle/>
          <a:p>
            <a:pPr algn="ctr"/>
            <a:r>
              <a:rPr lang="tr-TR" altLang="tr-TR" sz="3200" b="1" dirty="0" smtClean="0"/>
              <a:t>SARA KRİZİ BELİRTİLERİ</a:t>
            </a:r>
            <a:endParaRPr lang="tr-TR" altLang="tr-TR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56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CF86-4C6C-45BD-AB90-9F5A9BF58ABB}" type="slidenum">
              <a:rPr lang="tr-TR" smtClean="0"/>
              <a:pPr/>
              <a:t>21</a:t>
            </a:fld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317241" y="1356326"/>
            <a:ext cx="11377220" cy="59833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0" vert="horz" wrap="square" lIns="0" tIns="22860" rIns="0" bIns="22860" numCol="1" spcCol="1270" anchor="ctr" anchorCtr="0">
            <a:noAutofit/>
          </a:bodyPr>
          <a:lstStyle/>
          <a:p>
            <a:pPr algn="ctr"/>
            <a:r>
              <a:rPr lang="tr-TR" altLang="tr-TR" sz="3200" b="1" dirty="0" smtClean="0"/>
              <a:t>SARA KRİZİNDE İLK YARDIM</a:t>
            </a:r>
            <a:endParaRPr lang="tr-TR" altLang="tr-TR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İçerik Yer Tutucusu 2">
            <a:extLst>
              <a:ext uri="{FF2B5EF4-FFF2-40B4-BE49-F238E27FC236}">
                <a16:creationId xmlns:a16="http://schemas.microsoft.com/office/drawing/2014/main" xmlns="" id="{D143437C-D99F-4B3A-80C4-2A6DE9B9231A}"/>
              </a:ext>
            </a:extLst>
          </p:cNvPr>
          <p:cNvSpPr txBox="1">
            <a:spLocks/>
          </p:cNvSpPr>
          <p:nvPr/>
        </p:nvSpPr>
        <p:spPr>
          <a:xfrm>
            <a:off x="653143" y="2415821"/>
            <a:ext cx="10944808" cy="376114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tr-TR" dirty="0"/>
          </a:p>
          <a:p>
            <a:endParaRPr lang="tr-TR" dirty="0"/>
          </a:p>
        </p:txBody>
      </p:sp>
      <p:sp>
        <p:nvSpPr>
          <p:cNvPr id="7" name="Yuvarlatılmış Dikdörtgen 6"/>
          <p:cNvSpPr/>
          <p:nvPr/>
        </p:nvSpPr>
        <p:spPr>
          <a:xfrm>
            <a:off x="600220" y="2415821"/>
            <a:ext cx="10811262" cy="3222061"/>
          </a:xfrm>
          <a:prstGeom prst="roundRect">
            <a:avLst>
              <a:gd name="adj" fmla="val 892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marL="457200" indent="-457200" algn="just"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sz="2800" dirty="0" smtClean="0"/>
              <a:t>Öncelikle olay yeri güvenlik önlemleri alınır.</a:t>
            </a:r>
          </a:p>
          <a:p>
            <a:pPr marL="457200" indent="-457200" algn="just"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sz="2800" b="1" dirty="0" smtClean="0">
                <a:solidFill>
                  <a:srgbClr val="C00000"/>
                </a:solidFill>
              </a:rPr>
              <a:t>Kriz kendi sürecini tamamlamaya bırakılır.</a:t>
            </a:r>
          </a:p>
          <a:p>
            <a:pPr marL="457200" indent="-457200" algn="just"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sz="2800" dirty="0" smtClean="0"/>
              <a:t>Hasta bağlanmaya çalışılmaz.</a:t>
            </a:r>
          </a:p>
          <a:p>
            <a:pPr marL="457200" indent="-457200" algn="just"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sz="2800" b="1" dirty="0" smtClean="0"/>
              <a:t>Kilitlenmiş çene açılmaya çalışılmaz.</a:t>
            </a:r>
          </a:p>
          <a:p>
            <a:pPr marL="457200" indent="-457200" algn="just"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sz="2800" dirty="0" smtClean="0"/>
              <a:t>Genel olarak yabancı herhangi bir madde kullanılmaz, koklatılmaz ya da ağızdan herhangi bir yiyecek içecek verilmez.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390955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CF86-4C6C-45BD-AB90-9F5A9BF58ABB}" type="slidenum">
              <a:rPr lang="tr-TR" smtClean="0"/>
              <a:pPr/>
              <a:t>22</a:t>
            </a:fld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436937" y="1353861"/>
            <a:ext cx="11377220" cy="59833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0" vert="horz" wrap="square" lIns="0" tIns="22860" rIns="0" bIns="22860" numCol="1" spcCol="1270" anchor="ctr" anchorCtr="0">
            <a:noAutofit/>
          </a:bodyPr>
          <a:lstStyle/>
          <a:p>
            <a:pPr algn="ctr"/>
            <a:r>
              <a:rPr lang="tr-TR" altLang="tr-TR" sz="3200" b="1" dirty="0" smtClean="0"/>
              <a:t>SARA KRİZİNDE İLK YARDIM</a:t>
            </a:r>
            <a:endParaRPr lang="tr-TR" altLang="tr-TR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İçerik Yer Tutucusu 2">
            <a:extLst>
              <a:ext uri="{FF2B5EF4-FFF2-40B4-BE49-F238E27FC236}">
                <a16:creationId xmlns:a16="http://schemas.microsoft.com/office/drawing/2014/main" xmlns="" id="{D143437C-D99F-4B3A-80C4-2A6DE9B9231A}"/>
              </a:ext>
            </a:extLst>
          </p:cNvPr>
          <p:cNvSpPr txBox="1">
            <a:spLocks/>
          </p:cNvSpPr>
          <p:nvPr/>
        </p:nvSpPr>
        <p:spPr>
          <a:xfrm>
            <a:off x="653143" y="2415821"/>
            <a:ext cx="10944808" cy="376114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tr-TR" dirty="0"/>
          </a:p>
          <a:p>
            <a:endParaRPr lang="tr-TR" dirty="0"/>
          </a:p>
        </p:txBody>
      </p:sp>
      <p:sp>
        <p:nvSpPr>
          <p:cNvPr id="7" name="Yuvarlatılmış Dikdörtgen 6"/>
          <p:cNvSpPr/>
          <p:nvPr/>
        </p:nvSpPr>
        <p:spPr>
          <a:xfrm>
            <a:off x="719916" y="2279914"/>
            <a:ext cx="10811262" cy="3863506"/>
          </a:xfrm>
          <a:prstGeom prst="roundRect">
            <a:avLst>
              <a:gd name="adj" fmla="val 892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marL="457200" indent="-457200" algn="just"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sz="2800" dirty="0" smtClean="0"/>
              <a:t>Hastanın kendisini yaralamamasına dikkat edilir.</a:t>
            </a:r>
          </a:p>
          <a:p>
            <a:pPr marL="457200" indent="-457200" algn="just"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sz="2800" b="1" dirty="0" smtClean="0"/>
              <a:t>Başını çarpmasını önlemek için altına yumuşak bir malzeme konulur.</a:t>
            </a:r>
          </a:p>
          <a:p>
            <a:pPr marL="457200" indent="-457200" algn="just"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sz="2800" dirty="0" smtClean="0"/>
              <a:t>Yaralanmaya neden olabilecek eşyalar etraftan kaldırılır.</a:t>
            </a:r>
          </a:p>
          <a:p>
            <a:pPr marL="457200" indent="-457200" algn="just"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sz="2800" dirty="0" smtClean="0"/>
              <a:t>Sıkan giysiler gevşetilir.</a:t>
            </a:r>
          </a:p>
          <a:p>
            <a:pPr marL="457200" indent="-457200" algn="just"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sz="2800" dirty="0" smtClean="0"/>
              <a:t>Kusmaya karşı tedbirli olunur.</a:t>
            </a:r>
          </a:p>
          <a:p>
            <a:pPr marL="457200" indent="-457200" algn="just"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sz="2800" dirty="0" smtClean="0"/>
              <a:t>Düşme sonucu yaralanma varsa gerekli işlemler yapılır.</a:t>
            </a:r>
          </a:p>
          <a:p>
            <a:pPr marL="457200" indent="-457200" algn="just"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sz="2800" dirty="0" smtClean="0"/>
              <a:t>Tıbbi yardım istenir (112).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371732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CF86-4C6C-45BD-AB90-9F5A9BF58ABB}" type="slidenum">
              <a:rPr lang="tr-TR" smtClean="0"/>
              <a:pPr/>
              <a:t>23</a:t>
            </a:fld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436937" y="1353861"/>
            <a:ext cx="11377220" cy="59833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0" vert="horz" wrap="square" lIns="0" tIns="22860" rIns="0" bIns="22860" numCol="1" spcCol="1270" anchor="ctr" anchorCtr="0">
            <a:noAutofit/>
          </a:bodyPr>
          <a:lstStyle/>
          <a:p>
            <a:pPr algn="ctr"/>
            <a:r>
              <a:rPr lang="tr-TR" altLang="tr-TR" sz="3200" b="1" dirty="0" smtClean="0"/>
              <a:t>SARA KRİZİNDE İLK YARDIM</a:t>
            </a:r>
            <a:endParaRPr lang="tr-TR" altLang="tr-TR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İçerik Yer Tutucusu 2">
            <a:extLst>
              <a:ext uri="{FF2B5EF4-FFF2-40B4-BE49-F238E27FC236}">
                <a16:creationId xmlns:a16="http://schemas.microsoft.com/office/drawing/2014/main" xmlns="" id="{D143437C-D99F-4B3A-80C4-2A6DE9B9231A}"/>
              </a:ext>
            </a:extLst>
          </p:cNvPr>
          <p:cNvSpPr txBox="1">
            <a:spLocks/>
          </p:cNvSpPr>
          <p:nvPr/>
        </p:nvSpPr>
        <p:spPr>
          <a:xfrm>
            <a:off x="653143" y="2415821"/>
            <a:ext cx="10944808" cy="376114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tr-TR" dirty="0"/>
          </a:p>
          <a:p>
            <a:endParaRPr lang="tr-TR" dirty="0"/>
          </a:p>
        </p:txBody>
      </p:sp>
      <p:pic>
        <p:nvPicPr>
          <p:cNvPr id="8" name="Picture 2" descr="C:\Users\cemal\Desktop\image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1" t="14923" b="1594"/>
          <a:stretch/>
        </p:blipFill>
        <p:spPr>
          <a:xfrm>
            <a:off x="2783633" y="2171193"/>
            <a:ext cx="6683828" cy="42503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1847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CF86-4C6C-45BD-AB90-9F5A9BF58ABB}" type="slidenum">
              <a:rPr lang="tr-TR" smtClean="0"/>
              <a:pPr/>
              <a:t>24</a:t>
            </a:fld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463550" y="1397269"/>
            <a:ext cx="11377220" cy="59833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0" vert="horz" wrap="square" lIns="0" tIns="22860" rIns="0" bIns="22860" numCol="1" spcCol="1270" anchor="ctr" anchorCtr="0">
            <a:noAutofit/>
          </a:bodyPr>
          <a:lstStyle/>
          <a:p>
            <a:pPr lvl="0" algn="ctr"/>
            <a:r>
              <a:rPr lang="tr-TR" sz="3200" b="1" dirty="0" smtClean="0">
                <a:solidFill>
                  <a:prstClr val="white"/>
                </a:solidFill>
              </a:rPr>
              <a:t>KAN ŞEKERİ DÜŞÜKLÜĞÜ</a:t>
            </a:r>
            <a:endParaRPr lang="tr-TR" altLang="tr-TR" sz="3200" b="1" dirty="0">
              <a:solidFill>
                <a:prstClr val="white"/>
              </a:solidFill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6" t="40517" r="21422"/>
          <a:stretch/>
        </p:blipFill>
        <p:spPr bwMode="auto">
          <a:xfrm>
            <a:off x="3354531" y="2422330"/>
            <a:ext cx="5595257" cy="3118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364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CF86-4C6C-45BD-AB90-9F5A9BF58ABB}" type="slidenum">
              <a:rPr lang="tr-TR" smtClean="0"/>
              <a:pPr/>
              <a:t>25</a:t>
            </a:fld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463550" y="1397269"/>
            <a:ext cx="11377220" cy="59833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0" vert="horz" wrap="square" lIns="0" tIns="22860" rIns="0" bIns="22860" numCol="1" spcCol="1270" anchor="ctr" anchorCtr="0">
            <a:noAutofit/>
          </a:bodyPr>
          <a:lstStyle/>
          <a:p>
            <a:pPr lvl="0" algn="ctr"/>
            <a:r>
              <a:rPr lang="tr-TR" sz="3200" b="1" dirty="0" smtClean="0">
                <a:solidFill>
                  <a:prstClr val="white"/>
                </a:solidFill>
              </a:rPr>
              <a:t>KAN ŞEKERİ DÜŞÜKLÜĞÜ</a:t>
            </a:r>
            <a:endParaRPr lang="tr-TR" altLang="tr-TR" sz="3200" b="1" dirty="0">
              <a:solidFill>
                <a:prstClr val="white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Yuvarlatılmış Dikdörtgen 7"/>
          <p:cNvSpPr/>
          <p:nvPr/>
        </p:nvSpPr>
        <p:spPr>
          <a:xfrm>
            <a:off x="884029" y="2253300"/>
            <a:ext cx="10536261" cy="3493423"/>
          </a:xfrm>
          <a:prstGeom prst="roundRect">
            <a:avLst>
              <a:gd name="adj" fmla="val 892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algn="just">
              <a:buClr>
                <a:srgbClr val="C00000"/>
              </a:buClr>
              <a:buSzPct val="75000"/>
              <a:defRPr/>
            </a:pPr>
            <a:r>
              <a:rPr lang="tr-TR" sz="2800" dirty="0" smtClean="0"/>
              <a:t>Kan şekeri düşüklüğü;</a:t>
            </a:r>
            <a:r>
              <a:rPr lang="tr-TR" sz="2800" b="1" dirty="0" smtClean="0"/>
              <a:t> </a:t>
            </a:r>
            <a:r>
              <a:rPr lang="tr-TR" sz="2800" dirty="0" smtClean="0"/>
              <a:t>herhangi bir nedene bağlı olarak vücutta </a:t>
            </a:r>
            <a:r>
              <a:rPr lang="tr-TR" sz="2800" b="1" dirty="0" smtClean="0"/>
              <a:t>kan şekeri (glikoz)</a:t>
            </a:r>
            <a:r>
              <a:rPr lang="tr-TR" sz="2800" dirty="0" smtClean="0"/>
              <a:t> eksilmesiyle ortaya çıkan durumdur.</a:t>
            </a:r>
          </a:p>
          <a:p>
            <a:pPr algn="just">
              <a:buClr>
                <a:srgbClr val="C00000"/>
              </a:buClr>
              <a:buSzPct val="75000"/>
              <a:defRPr/>
            </a:pPr>
            <a:endParaRPr lang="tr-TR" sz="1200" b="1" dirty="0" smtClean="0">
              <a:solidFill>
                <a:srgbClr val="C00000"/>
              </a:solidFill>
            </a:endParaRPr>
          </a:p>
          <a:p>
            <a:pPr algn="just">
              <a:buClr>
                <a:srgbClr val="C00000"/>
              </a:buClr>
              <a:buSzPct val="75000"/>
              <a:defRPr/>
            </a:pPr>
            <a:r>
              <a:rPr lang="tr-TR" sz="2800" b="1" dirty="0" smtClean="0">
                <a:solidFill>
                  <a:srgbClr val="C00000"/>
                </a:solidFill>
              </a:rPr>
              <a:t>Nedenleri</a:t>
            </a:r>
          </a:p>
          <a:p>
            <a:pPr marL="457200" indent="-457200" algn="just"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tr-TR" sz="2800" dirty="0" smtClean="0">
                <a:solidFill>
                  <a:schemeClr val="tx1"/>
                </a:solidFill>
              </a:rPr>
              <a:t>Şeker hastalığı,</a:t>
            </a:r>
          </a:p>
          <a:p>
            <a:pPr marL="457200" indent="-457200" algn="just"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tr-TR" sz="2800" dirty="0" smtClean="0">
                <a:solidFill>
                  <a:schemeClr val="tx1"/>
                </a:solidFill>
              </a:rPr>
              <a:t>Uzun süreli egzersizler,</a:t>
            </a:r>
          </a:p>
          <a:p>
            <a:pPr marL="457200" indent="-457200" algn="just"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tr-TR" sz="2800" dirty="0" smtClean="0">
                <a:solidFill>
                  <a:schemeClr val="tx1"/>
                </a:solidFill>
              </a:rPr>
              <a:t>Uzun süre aç kalma,</a:t>
            </a:r>
          </a:p>
          <a:p>
            <a:pPr marL="457200" indent="-457200" algn="just"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tr-TR" sz="2800" dirty="0" smtClean="0">
                <a:solidFill>
                  <a:schemeClr val="tx1"/>
                </a:solidFill>
              </a:rPr>
              <a:t>Bağırsak ameliyatı geçirenlerde yemek sonrası.</a:t>
            </a:r>
            <a:endParaRPr lang="tr-TR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77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CF86-4C6C-45BD-AB90-9F5A9BF58ABB}" type="slidenum">
              <a:rPr lang="tr-TR" smtClean="0"/>
              <a:pPr/>
              <a:t>26</a:t>
            </a:fld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463550" y="1397269"/>
            <a:ext cx="11377220" cy="59833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0" vert="horz" wrap="square" lIns="0" tIns="22860" rIns="0" bIns="22860" numCol="1" spcCol="1270" anchor="ctr" anchorCtr="0">
            <a:noAutofit/>
          </a:bodyPr>
          <a:lstStyle/>
          <a:p>
            <a:pPr lvl="0" algn="ctr"/>
            <a:r>
              <a:rPr lang="tr-TR" sz="3200" b="1" dirty="0" smtClean="0">
                <a:solidFill>
                  <a:prstClr val="white"/>
                </a:solidFill>
              </a:rPr>
              <a:t>KAN ŞEKERİ DÜŞÜKLÜĞÜ BELİRTİLERİ</a:t>
            </a:r>
            <a:endParaRPr lang="tr-TR" altLang="tr-TR" sz="3200" b="1" dirty="0">
              <a:solidFill>
                <a:prstClr val="white"/>
              </a:solidFill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" t="29909" r="1422" b="1953"/>
          <a:stretch/>
        </p:blipFill>
        <p:spPr bwMode="auto">
          <a:xfrm>
            <a:off x="2200646" y="2422542"/>
            <a:ext cx="7903028" cy="3886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515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CF86-4C6C-45BD-AB90-9F5A9BF58ABB}" type="slidenum">
              <a:rPr lang="tr-TR" smtClean="0"/>
              <a:pPr/>
              <a:t>27</a:t>
            </a:fld>
            <a:endParaRPr lang="tr-TR" dirty="0"/>
          </a:p>
        </p:txBody>
      </p:sp>
      <p:sp>
        <p:nvSpPr>
          <p:cNvPr id="4" name="Yuvarlatılmış Dikdörtgen 3"/>
          <p:cNvSpPr/>
          <p:nvPr/>
        </p:nvSpPr>
        <p:spPr>
          <a:xfrm>
            <a:off x="982013" y="2198190"/>
            <a:ext cx="10340294" cy="3479279"/>
          </a:xfrm>
          <a:prstGeom prst="roundRect">
            <a:avLst>
              <a:gd name="adj" fmla="val 892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marL="457200" indent="-457200" algn="just"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tr-TR" sz="2800" dirty="0" smtClean="0"/>
              <a:t>Hasta/ yaralının </a:t>
            </a:r>
            <a:r>
              <a:rPr lang="tr-TR" sz="2800" b="1" dirty="0" err="1" smtClean="0">
                <a:solidFill>
                  <a:schemeClr val="tx1"/>
                </a:solidFill>
              </a:rPr>
              <a:t>ABC</a:t>
            </a:r>
            <a:r>
              <a:rPr lang="tr-TR" sz="2800" dirty="0" err="1" smtClean="0"/>
              <a:t>’si</a:t>
            </a:r>
            <a:r>
              <a:rPr lang="tr-TR" sz="2800" dirty="0" smtClean="0"/>
              <a:t> değerlendirilir.</a:t>
            </a:r>
          </a:p>
          <a:p>
            <a:pPr marL="457200" indent="-457200" algn="just"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tr-TR" sz="2800" b="1" dirty="0" smtClean="0">
                <a:solidFill>
                  <a:srgbClr val="C00000"/>
                </a:solidFill>
              </a:rPr>
              <a:t>Kişinin bilinci yerinde ve kusmuyorsa;</a:t>
            </a:r>
            <a:r>
              <a:rPr lang="tr-TR" sz="2800" dirty="0" smtClean="0"/>
              <a:t> ağızdan şeker ve/veya şekerli içecekler verilir.</a:t>
            </a:r>
          </a:p>
          <a:p>
            <a:pPr marL="457200" indent="-457200" algn="just"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tr-TR" sz="2800" b="1" dirty="0" smtClean="0"/>
              <a:t>Belirtiler 15-20 dakika içerisinde geçmez ise sağlık kuruluşuna gitmesi için tıbbi yardım çağrılır(112).</a:t>
            </a:r>
          </a:p>
          <a:p>
            <a:pPr marL="457200" indent="-457200" algn="just"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tr-TR" sz="2800" b="1" dirty="0" smtClean="0">
                <a:solidFill>
                  <a:srgbClr val="C00000"/>
                </a:solidFill>
              </a:rPr>
              <a:t>Kişinin bilinci kapalı ise;  </a:t>
            </a:r>
            <a:r>
              <a:rPr lang="tr-TR" sz="2800" b="1" u="sng" dirty="0" smtClean="0">
                <a:solidFill>
                  <a:schemeClr val="tx1"/>
                </a:solidFill>
              </a:rPr>
              <a:t>koma pozisyonu </a:t>
            </a:r>
            <a:r>
              <a:rPr lang="tr-TR" sz="2800" dirty="0" smtClean="0">
                <a:solidFill>
                  <a:schemeClr val="tx1"/>
                </a:solidFill>
              </a:rPr>
              <a:t>verilerek tıbbi yardım için 112 aranır.</a:t>
            </a:r>
            <a:endParaRPr lang="tr-TR" sz="2800" dirty="0">
              <a:solidFill>
                <a:schemeClr val="tx1"/>
              </a:solidFill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463550" y="1363543"/>
            <a:ext cx="11377220" cy="59833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0" vert="horz" wrap="square" lIns="0" tIns="22860" rIns="0" bIns="22860" numCol="1" spcCol="1270" anchor="ctr" anchorCtr="0">
            <a:noAutofit/>
          </a:bodyPr>
          <a:lstStyle/>
          <a:p>
            <a:pPr lvl="0" algn="ctr"/>
            <a:r>
              <a:rPr lang="tr-TR" sz="3200" b="1" dirty="0" smtClean="0">
                <a:solidFill>
                  <a:prstClr val="white"/>
                </a:solidFill>
              </a:rPr>
              <a:t>KAN ŞEKERİ DÜŞÜKLÜĞÜNDE İLK YARDIM</a:t>
            </a:r>
            <a:endParaRPr lang="tr-TR" altLang="tr-TR" sz="3200" b="1" dirty="0">
              <a:solidFill>
                <a:prstClr val="white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İçerik Yer Tutucusu 2">
            <a:extLst>
              <a:ext uri="{FF2B5EF4-FFF2-40B4-BE49-F238E27FC236}">
                <a16:creationId xmlns:a16="http://schemas.microsoft.com/office/drawing/2014/main" xmlns="" id="{D143437C-D99F-4B3A-80C4-2A6DE9B9231A}"/>
              </a:ext>
            </a:extLst>
          </p:cNvPr>
          <p:cNvSpPr txBox="1">
            <a:spLocks/>
          </p:cNvSpPr>
          <p:nvPr/>
        </p:nvSpPr>
        <p:spPr>
          <a:xfrm>
            <a:off x="653143" y="2415821"/>
            <a:ext cx="5831633" cy="376114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4497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CF86-4C6C-45BD-AB90-9F5A9BF58ABB}" type="slidenum">
              <a:rPr lang="tr-TR" smtClean="0"/>
              <a:pPr/>
              <a:t>28</a:t>
            </a:fld>
            <a:endParaRPr lang="tr-TR" dirty="0"/>
          </a:p>
        </p:txBody>
      </p:sp>
      <p:sp>
        <p:nvSpPr>
          <p:cNvPr id="6" name="Metin kutusu 5"/>
          <p:cNvSpPr txBox="1"/>
          <p:nvPr/>
        </p:nvSpPr>
        <p:spPr>
          <a:xfrm>
            <a:off x="463550" y="1363543"/>
            <a:ext cx="11377220" cy="59833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0" vert="horz" wrap="square" lIns="0" tIns="22860" rIns="0" bIns="22860" numCol="1" spcCol="1270" anchor="ctr" anchorCtr="0">
            <a:noAutofit/>
          </a:bodyPr>
          <a:lstStyle/>
          <a:p>
            <a:pPr lvl="0" algn="ctr"/>
            <a:r>
              <a:rPr lang="tr-TR" sz="3200" b="1" dirty="0" smtClean="0">
                <a:solidFill>
                  <a:prstClr val="white"/>
                </a:solidFill>
              </a:rPr>
              <a:t>KAN ŞEKERİ DÜŞÜKLÜĞÜNDE İLK YARDIM</a:t>
            </a:r>
            <a:endParaRPr lang="tr-TR" altLang="tr-TR" sz="3200" b="1" dirty="0">
              <a:solidFill>
                <a:prstClr val="white"/>
              </a:solidFill>
              <a:cs typeface="Times New Roman" panose="02020603050405020304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683"/>
          <a:stretch/>
        </p:blipFill>
        <p:spPr bwMode="auto">
          <a:xfrm>
            <a:off x="2144316" y="2492079"/>
            <a:ext cx="8015687" cy="2986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884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CF86-4C6C-45BD-AB90-9F5A9BF58ABB}" type="slidenum">
              <a:rPr lang="tr-TR" smtClean="0"/>
              <a:pPr/>
              <a:t>29</a:t>
            </a:fld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463550" y="1378098"/>
            <a:ext cx="11377220" cy="63754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0" vert="horz" wrap="square" lIns="0" tIns="22860" rIns="0" bIns="22860" numCol="1" spcCol="1270" anchor="ctr" anchorCtr="0">
            <a:noAutofit/>
          </a:bodyPr>
          <a:lstStyle/>
          <a:p>
            <a:pPr lvl="0" algn="ctr"/>
            <a:r>
              <a:rPr lang="tr-TR" altLang="tr-TR" sz="3200" b="1" dirty="0" smtClean="0">
                <a:solidFill>
                  <a:prstClr val="white"/>
                </a:solidFill>
              </a:rPr>
              <a:t>GÖĞÜSTE KUVVETLİ AĞRI</a:t>
            </a:r>
            <a:endParaRPr lang="tr-TR" altLang="tr-TR" sz="3200" b="1" dirty="0">
              <a:solidFill>
                <a:prstClr val="white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İçerik Yer Tutucusu 2">
            <a:extLst>
              <a:ext uri="{FF2B5EF4-FFF2-40B4-BE49-F238E27FC236}">
                <a16:creationId xmlns:a16="http://schemas.microsoft.com/office/drawing/2014/main" xmlns="" id="{D143437C-D99F-4B3A-80C4-2A6DE9B9231A}"/>
              </a:ext>
            </a:extLst>
          </p:cNvPr>
          <p:cNvSpPr txBox="1">
            <a:spLocks/>
          </p:cNvSpPr>
          <p:nvPr/>
        </p:nvSpPr>
        <p:spPr>
          <a:xfrm>
            <a:off x="653143" y="2415821"/>
            <a:ext cx="5831633" cy="376114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7" name="Picture 2" descr="signs2">
            <a:extLst>
              <a:ext uri="{FF2B5EF4-FFF2-40B4-BE49-F238E27FC236}">
                <a16:creationId xmlns:a16="http://schemas.microsoft.com/office/drawing/2014/main" xmlns="" id="{25842B6F-CE0A-4BCC-B068-01481EC58A7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899" y="2295036"/>
            <a:ext cx="6276521" cy="4002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443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CF86-4C6C-45BD-AB90-9F5A9BF58ABB}" type="slidenum">
              <a:rPr lang="tr-TR" smtClean="0"/>
              <a:pPr/>
              <a:t>3</a:t>
            </a:fld>
            <a:endParaRPr lang="tr-TR" dirty="0"/>
          </a:p>
        </p:txBody>
      </p:sp>
      <p:sp>
        <p:nvSpPr>
          <p:cNvPr id="4" name="Yuvarlatılmış Dikdörtgen 3"/>
          <p:cNvSpPr/>
          <p:nvPr/>
        </p:nvSpPr>
        <p:spPr>
          <a:xfrm>
            <a:off x="941695" y="2564780"/>
            <a:ext cx="10235821" cy="2293823"/>
          </a:xfrm>
          <a:prstGeom prst="roundRect">
            <a:avLst>
              <a:gd name="adj" fmla="val 892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marL="12700" lvl="0">
              <a:spcBef>
                <a:spcPts val="1789"/>
              </a:spcBef>
              <a:buClr>
                <a:srgbClr val="C00000"/>
              </a:buClr>
              <a:buSzPct val="75000"/>
              <a:tabLst>
                <a:tab pos="713740" algn="l"/>
                <a:tab pos="911225" algn="l"/>
                <a:tab pos="1254125" algn="l"/>
                <a:tab pos="6832600" algn="l"/>
              </a:tabLst>
              <a:defRPr/>
            </a:pPr>
            <a:r>
              <a:rPr lang="tr-TR" sz="2800" spc="-5" dirty="0" smtClean="0">
                <a:solidFill>
                  <a:prstClr val="black"/>
                </a:solidFill>
                <a:cs typeface="Arial"/>
              </a:rPr>
              <a:t>Beynin normal fonksiyonlarındaki bir aksama sonucu, </a:t>
            </a:r>
            <a:r>
              <a:rPr lang="tr-TR" sz="2800" b="1" spc="-5" dirty="0" smtClean="0">
                <a:solidFill>
                  <a:prstClr val="black"/>
                </a:solidFill>
                <a:cs typeface="Arial"/>
              </a:rPr>
              <a:t>uyku halinden başlayarak, hiçbir uyarıya cevap vermeme </a:t>
            </a:r>
            <a:r>
              <a:rPr lang="tr-TR" sz="2800" spc="-5" dirty="0" smtClean="0">
                <a:solidFill>
                  <a:prstClr val="black"/>
                </a:solidFill>
                <a:cs typeface="Arial"/>
              </a:rPr>
              <a:t>haline giden  </a:t>
            </a:r>
            <a:r>
              <a:rPr lang="tr-TR" sz="2800" b="1" spc="-5" dirty="0" smtClean="0">
                <a:solidFill>
                  <a:srgbClr val="C00000"/>
                </a:solidFill>
                <a:cs typeface="Arial"/>
              </a:rPr>
              <a:t>bilincin kısmen ya da tamamen </a:t>
            </a:r>
            <a:r>
              <a:rPr lang="tr-TR" sz="2800" spc="-5" dirty="0" smtClean="0">
                <a:solidFill>
                  <a:prstClr val="black"/>
                </a:solidFill>
                <a:cs typeface="Arial"/>
              </a:rPr>
              <a:t>kapanmasıdır.</a:t>
            </a:r>
            <a:endParaRPr lang="tr-TR" sz="2800" spc="-5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482171" y="1356326"/>
            <a:ext cx="11212290" cy="59833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0" vert="horz" wrap="square" lIns="0" tIns="22860" rIns="0" bIns="22860" numCol="1" spcCol="1270" anchor="ctr" anchorCtr="0">
            <a:noAutofit/>
          </a:bodyPr>
          <a:lstStyle/>
          <a:p>
            <a:pPr algn="ctr"/>
            <a:r>
              <a:rPr lang="tr-TR" altLang="tr-TR" sz="3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BİLİNÇ BOZUKLUĞU /KAYBI</a:t>
            </a:r>
            <a:endParaRPr lang="tr-TR" altLang="tr-TR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İçerik Yer Tutucusu 2">
            <a:extLst>
              <a:ext uri="{FF2B5EF4-FFF2-40B4-BE49-F238E27FC236}">
                <a16:creationId xmlns:a16="http://schemas.microsoft.com/office/drawing/2014/main" xmlns="" id="{D143437C-D99F-4B3A-80C4-2A6DE9B9231A}"/>
              </a:ext>
            </a:extLst>
          </p:cNvPr>
          <p:cNvSpPr txBox="1">
            <a:spLocks/>
          </p:cNvSpPr>
          <p:nvPr/>
        </p:nvSpPr>
        <p:spPr>
          <a:xfrm>
            <a:off x="653143" y="2415821"/>
            <a:ext cx="10944808" cy="376114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1312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CF86-4C6C-45BD-AB90-9F5A9BF58ABB}" type="slidenum">
              <a:rPr lang="tr-TR" smtClean="0"/>
              <a:pPr/>
              <a:t>30</a:t>
            </a:fld>
            <a:endParaRPr lang="tr-TR" dirty="0"/>
          </a:p>
        </p:txBody>
      </p:sp>
      <p:sp>
        <p:nvSpPr>
          <p:cNvPr id="4" name="Yuvarlatılmış Dikdörtgen 3"/>
          <p:cNvSpPr/>
          <p:nvPr/>
        </p:nvSpPr>
        <p:spPr>
          <a:xfrm>
            <a:off x="850004" y="2292992"/>
            <a:ext cx="10513223" cy="2824919"/>
          </a:xfrm>
          <a:prstGeom prst="roundRect">
            <a:avLst>
              <a:gd name="adj" fmla="val 892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>
              <a:lnSpc>
                <a:spcPct val="150000"/>
              </a:lnSpc>
              <a:buClr>
                <a:srgbClr val="CC0000"/>
              </a:buClr>
              <a:buSzPct val="75000"/>
            </a:pPr>
            <a:r>
              <a:rPr lang="tr-TR" altLang="tr-TR" sz="2800" dirty="0" smtClean="0">
                <a:solidFill>
                  <a:schemeClr val="tx1"/>
                </a:solidFill>
              </a:rPr>
              <a:t>Göğüste kuvvetli ağrı nedenleri arasında en sık </a:t>
            </a:r>
            <a:r>
              <a:rPr lang="tr-TR" altLang="tr-TR" sz="2800" b="1" dirty="0" smtClean="0">
                <a:solidFill>
                  <a:schemeClr val="tx1"/>
                </a:solidFill>
              </a:rPr>
              <a:t>kalp spazmı </a:t>
            </a:r>
            <a:r>
              <a:rPr lang="tr-TR" altLang="tr-TR" sz="2800" dirty="0" smtClean="0">
                <a:solidFill>
                  <a:schemeClr val="tx1"/>
                </a:solidFill>
              </a:rPr>
              <a:t>(</a:t>
            </a:r>
            <a:r>
              <a:rPr lang="tr-TR" altLang="tr-TR" sz="2800" dirty="0" err="1" smtClean="0">
                <a:solidFill>
                  <a:schemeClr val="tx1"/>
                </a:solidFill>
              </a:rPr>
              <a:t>Angina</a:t>
            </a:r>
            <a:r>
              <a:rPr lang="tr-TR" altLang="tr-TR" sz="2800" dirty="0" smtClean="0">
                <a:solidFill>
                  <a:schemeClr val="tx1"/>
                </a:solidFill>
              </a:rPr>
              <a:t> </a:t>
            </a:r>
            <a:r>
              <a:rPr lang="tr-TR" altLang="tr-TR" sz="2800" dirty="0" err="1" smtClean="0">
                <a:solidFill>
                  <a:schemeClr val="tx1"/>
                </a:solidFill>
              </a:rPr>
              <a:t>pektoris</a:t>
            </a:r>
            <a:r>
              <a:rPr lang="tr-TR" altLang="tr-TR" sz="2800" dirty="0" smtClean="0">
                <a:solidFill>
                  <a:schemeClr val="tx1"/>
                </a:solidFill>
              </a:rPr>
              <a:t>) ve </a:t>
            </a:r>
            <a:r>
              <a:rPr lang="tr-TR" altLang="tr-TR" sz="2800" b="1" dirty="0" smtClean="0">
                <a:solidFill>
                  <a:schemeClr val="tx1"/>
                </a:solidFill>
              </a:rPr>
              <a:t>kalp krizi </a:t>
            </a:r>
            <a:r>
              <a:rPr lang="tr-TR" altLang="tr-TR" sz="2800" dirty="0" smtClean="0">
                <a:solidFill>
                  <a:schemeClr val="tx1"/>
                </a:solidFill>
              </a:rPr>
              <a:t>(miyokart enfarktüsü) görülür. </a:t>
            </a:r>
          </a:p>
          <a:p>
            <a:pPr>
              <a:lnSpc>
                <a:spcPct val="150000"/>
              </a:lnSpc>
              <a:buClr>
                <a:srgbClr val="CC0000"/>
              </a:buClr>
              <a:buSzPct val="75000"/>
            </a:pPr>
            <a:r>
              <a:rPr lang="tr-TR" altLang="tr-TR" sz="2800" dirty="0" smtClean="0">
                <a:solidFill>
                  <a:schemeClr val="tx1"/>
                </a:solidFill>
              </a:rPr>
              <a:t>Her iki durum da kalp kasının belli bir yerine gönderilen kanın azalması sonucu oluşur.</a:t>
            </a:r>
            <a:endParaRPr lang="tr-TR" altLang="tr-TR" sz="2800" dirty="0">
              <a:solidFill>
                <a:schemeClr val="tx1"/>
              </a:solidFill>
            </a:endParaRPr>
          </a:p>
        </p:txBody>
      </p:sp>
      <p:sp>
        <p:nvSpPr>
          <p:cNvPr id="6" name="İçerik Yer Tutucusu 2">
            <a:extLst>
              <a:ext uri="{FF2B5EF4-FFF2-40B4-BE49-F238E27FC236}">
                <a16:creationId xmlns:a16="http://schemas.microsoft.com/office/drawing/2014/main" xmlns="" id="{D143437C-D99F-4B3A-80C4-2A6DE9B9231A}"/>
              </a:ext>
            </a:extLst>
          </p:cNvPr>
          <p:cNvSpPr txBox="1">
            <a:spLocks/>
          </p:cNvSpPr>
          <p:nvPr/>
        </p:nvSpPr>
        <p:spPr>
          <a:xfrm>
            <a:off x="653143" y="2415821"/>
            <a:ext cx="5831633" cy="376114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</p:txBody>
      </p:sp>
      <p:sp>
        <p:nvSpPr>
          <p:cNvPr id="7" name="Metin kutusu 6"/>
          <p:cNvSpPr txBox="1"/>
          <p:nvPr/>
        </p:nvSpPr>
        <p:spPr>
          <a:xfrm>
            <a:off x="340719" y="1364450"/>
            <a:ext cx="11377220" cy="58718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0" vert="horz" wrap="square" lIns="0" tIns="22860" rIns="0" bIns="22860" numCol="1" spcCol="1270" anchor="ctr" anchorCtr="0">
            <a:noAutofit/>
          </a:bodyPr>
          <a:lstStyle/>
          <a:p>
            <a:pPr lvl="0" algn="ctr"/>
            <a:r>
              <a:rPr lang="tr-TR" altLang="tr-TR" sz="3200" b="1" dirty="0" smtClean="0">
                <a:solidFill>
                  <a:prstClr val="white"/>
                </a:solidFill>
              </a:rPr>
              <a:t>GÖĞÜSTE KUVVETLİ AĞRI  NEDENLERİ</a:t>
            </a:r>
            <a:endParaRPr lang="tr-TR" altLang="tr-TR" sz="3200" b="1" dirty="0">
              <a:solidFill>
                <a:prstClr val="white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19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CF86-4C6C-45BD-AB90-9F5A9BF58ABB}" type="slidenum">
              <a:rPr lang="tr-TR" smtClean="0"/>
              <a:pPr/>
              <a:t>31</a:t>
            </a:fld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463550" y="1384198"/>
            <a:ext cx="11377220" cy="59833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0" vert="horz" wrap="square" lIns="0" tIns="22860" rIns="0" bIns="22860" numCol="1" spcCol="1270" anchor="ctr" anchorCtr="0">
            <a:noAutofit/>
          </a:bodyPr>
          <a:lstStyle/>
          <a:p>
            <a:pPr algn="ctr"/>
            <a:r>
              <a:rPr lang="tr-TR" altLang="tr-TR" sz="3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KALP SPAZMI (ANGİNA PEKTORİS) BELİRTİLERİ</a:t>
            </a:r>
            <a:endParaRPr lang="tr-TR" altLang="tr-TR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Yuvarlatılmış Dikdörtgen 5"/>
          <p:cNvSpPr/>
          <p:nvPr/>
        </p:nvSpPr>
        <p:spPr>
          <a:xfrm>
            <a:off x="1233442" y="2174541"/>
            <a:ext cx="9837436" cy="3699970"/>
          </a:xfrm>
          <a:prstGeom prst="roundRect">
            <a:avLst>
              <a:gd name="adj" fmla="val 982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>
              <a:lnSpc>
                <a:spcPct val="150000"/>
              </a:lnSpc>
              <a:buClr>
                <a:srgbClr val="CC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altLang="tr-TR" sz="2600" dirty="0"/>
              <a:t> </a:t>
            </a:r>
            <a:r>
              <a:rPr lang="tr-TR" altLang="tr-TR" sz="2800" dirty="0" smtClean="0">
                <a:solidFill>
                  <a:srgbClr val="C00000"/>
                </a:solidFill>
              </a:rPr>
              <a:t>Sıkıntı</a:t>
            </a:r>
            <a:r>
              <a:rPr lang="tr-TR" altLang="tr-TR" sz="2800" dirty="0" smtClean="0"/>
              <a:t> veya </a:t>
            </a:r>
            <a:r>
              <a:rPr lang="tr-TR" altLang="tr-TR" sz="2800" dirty="0" smtClean="0">
                <a:solidFill>
                  <a:srgbClr val="C00000"/>
                </a:solidFill>
              </a:rPr>
              <a:t>nefes darlığı </a:t>
            </a:r>
            <a:r>
              <a:rPr lang="tr-TR" altLang="tr-TR" sz="2800" dirty="0" smtClean="0"/>
              <a:t>olur.</a:t>
            </a:r>
          </a:p>
          <a:p>
            <a:pPr>
              <a:lnSpc>
                <a:spcPct val="150000"/>
              </a:lnSpc>
              <a:buClr>
                <a:srgbClr val="CC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altLang="tr-TR" sz="2800" dirty="0" smtClean="0">
                <a:solidFill>
                  <a:srgbClr val="C00000"/>
                </a:solidFill>
              </a:rPr>
              <a:t>Ağrı hissi</a:t>
            </a:r>
            <a:r>
              <a:rPr lang="tr-TR" altLang="tr-TR" sz="2800" dirty="0" smtClean="0"/>
              <a:t>; </a:t>
            </a:r>
            <a:r>
              <a:rPr lang="tr-TR" altLang="tr-TR" sz="2800" u="sng" dirty="0" smtClean="0"/>
              <a:t>genellikle göğüs ortasında başlar,  kollara, boyuna, sırta ve çeneye doğru yayılır.</a:t>
            </a:r>
          </a:p>
          <a:p>
            <a:pPr>
              <a:lnSpc>
                <a:spcPct val="150000"/>
              </a:lnSpc>
              <a:buClr>
                <a:srgbClr val="CC0000"/>
              </a:buClr>
              <a:buSzPct val="75000"/>
            </a:pPr>
            <a:r>
              <a:rPr lang="tr-TR" altLang="tr-TR" sz="2800" dirty="0" smtClean="0"/>
              <a:t>Sıklıkla fiziksel hareket, fiziksel zorlanma, heyecan, üzüntü ya da fazla yemek yeme sonucu ortaya çıkar.</a:t>
            </a:r>
          </a:p>
        </p:txBody>
      </p:sp>
    </p:spTree>
    <p:extLst>
      <p:ext uri="{BB962C8B-B14F-4D97-AF65-F5344CB8AC3E}">
        <p14:creationId xmlns:p14="http://schemas.microsoft.com/office/powerpoint/2010/main" val="278084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CF86-4C6C-45BD-AB90-9F5A9BF58ABB}" type="slidenum">
              <a:rPr lang="tr-TR" smtClean="0"/>
              <a:pPr/>
              <a:t>32</a:t>
            </a:fld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463550" y="1384198"/>
            <a:ext cx="11377220" cy="59833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0" vert="horz" wrap="square" lIns="0" tIns="22860" rIns="0" bIns="22860" numCol="1" spcCol="1270" anchor="ctr" anchorCtr="0">
            <a:noAutofit/>
          </a:bodyPr>
          <a:lstStyle/>
          <a:p>
            <a:pPr algn="ctr"/>
            <a:r>
              <a:rPr lang="tr-TR" altLang="tr-TR" sz="3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KALP SPAZMI (ANGİNA PEKTORİS) BELİRTİLERİ</a:t>
            </a:r>
            <a:endParaRPr lang="tr-TR" altLang="tr-TR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Yuvarlatılmış Dikdörtgen 5"/>
          <p:cNvSpPr/>
          <p:nvPr/>
        </p:nvSpPr>
        <p:spPr>
          <a:xfrm>
            <a:off x="649336" y="2505897"/>
            <a:ext cx="8085231" cy="3190510"/>
          </a:xfrm>
          <a:prstGeom prst="roundRect">
            <a:avLst>
              <a:gd name="adj" fmla="val 982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>
              <a:lnSpc>
                <a:spcPct val="150000"/>
              </a:lnSpc>
              <a:buClr>
                <a:srgbClr val="CC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altLang="tr-TR" sz="2600" dirty="0"/>
              <a:t> </a:t>
            </a:r>
            <a:r>
              <a:rPr lang="tr-TR" altLang="tr-TR" sz="2800" u="sng" dirty="0" smtClean="0">
                <a:solidFill>
                  <a:schemeClr val="tx1"/>
                </a:solidFill>
              </a:rPr>
              <a:t>Ağrı kısa sürelidir</a:t>
            </a:r>
            <a:r>
              <a:rPr lang="tr-TR" altLang="tr-TR" sz="2800" dirty="0" smtClean="0">
                <a:solidFill>
                  <a:srgbClr val="C00000"/>
                </a:solidFill>
              </a:rPr>
              <a:t>. </a:t>
            </a:r>
            <a:r>
              <a:rPr lang="tr-TR" altLang="tr-TR" sz="2800" dirty="0" smtClean="0">
                <a:solidFill>
                  <a:schemeClr val="tx1"/>
                </a:solidFill>
              </a:rPr>
              <a:t>Yaklaşık 5-10 dakika sürer.</a:t>
            </a:r>
            <a:endParaRPr lang="tr-TR" altLang="tr-TR" sz="2800" dirty="0" smtClean="0"/>
          </a:p>
          <a:p>
            <a:pPr>
              <a:lnSpc>
                <a:spcPct val="150000"/>
              </a:lnSpc>
              <a:buClr>
                <a:srgbClr val="CC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altLang="tr-TR" sz="2800" u="sng" dirty="0" smtClean="0">
                <a:solidFill>
                  <a:schemeClr val="tx1"/>
                </a:solidFill>
              </a:rPr>
              <a:t> Ağrı, istirahat ile durur. </a:t>
            </a:r>
            <a:r>
              <a:rPr lang="tr-TR" altLang="tr-TR" sz="2800" dirty="0" smtClean="0">
                <a:solidFill>
                  <a:schemeClr val="tx1"/>
                </a:solidFill>
              </a:rPr>
              <a:t>İstirahat halindeyken görülmesi ciddi bir durumu gösterir.</a:t>
            </a:r>
          </a:p>
          <a:p>
            <a:pPr>
              <a:lnSpc>
                <a:spcPct val="150000"/>
              </a:lnSpc>
              <a:buClr>
                <a:srgbClr val="CC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altLang="tr-TR" sz="2800" b="1" dirty="0" smtClean="0">
                <a:solidFill>
                  <a:schemeClr val="tx1"/>
                </a:solidFill>
              </a:rPr>
              <a:t> Nefes alıp vermekle ağrının şekli ve şiddeti değişmez.</a:t>
            </a:r>
          </a:p>
        </p:txBody>
      </p:sp>
      <p:pic>
        <p:nvPicPr>
          <p:cNvPr id="1026" name="Picture 2" descr="A healthy diet prevents heart attacks and angina pectoris - Latest Breaking  New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69"/>
          <a:stretch/>
        </p:blipFill>
        <p:spPr bwMode="auto">
          <a:xfrm>
            <a:off x="8817354" y="2867025"/>
            <a:ext cx="3023416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586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CF86-4C6C-45BD-AB90-9F5A9BF58ABB}" type="slidenum">
              <a:rPr lang="tr-TR" smtClean="0"/>
              <a:pPr/>
              <a:t>33</a:t>
            </a:fld>
            <a:endParaRPr lang="tr-TR" dirty="0"/>
          </a:p>
        </p:txBody>
      </p:sp>
      <p:sp>
        <p:nvSpPr>
          <p:cNvPr id="4" name="Yuvarlatılmış Dikdörtgen 3"/>
          <p:cNvSpPr/>
          <p:nvPr/>
        </p:nvSpPr>
        <p:spPr>
          <a:xfrm>
            <a:off x="974260" y="2325824"/>
            <a:ext cx="10472614" cy="3983391"/>
          </a:xfrm>
          <a:prstGeom prst="roundRect">
            <a:avLst>
              <a:gd name="adj" fmla="val 982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>
              <a:lnSpc>
                <a:spcPct val="150000"/>
              </a:lnSpc>
              <a:buClr>
                <a:srgbClr val="CC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altLang="tr-TR" sz="2600" dirty="0"/>
              <a:t> </a:t>
            </a:r>
            <a:r>
              <a:rPr lang="tr-TR" altLang="tr-TR" sz="2800" dirty="0" smtClean="0"/>
              <a:t>Hasta ciddi bir ölüm korkusu ve yoğun sıkıntı hisseder. </a:t>
            </a:r>
          </a:p>
          <a:p>
            <a:pPr>
              <a:lnSpc>
                <a:spcPct val="150000"/>
              </a:lnSpc>
              <a:buClr>
                <a:srgbClr val="CC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altLang="tr-TR" sz="2800" dirty="0" smtClean="0"/>
              <a:t> Terleme, mide bulantısı, kusma gibi bulgular görülür.</a:t>
            </a:r>
          </a:p>
          <a:p>
            <a:pPr>
              <a:lnSpc>
                <a:spcPct val="150000"/>
              </a:lnSpc>
              <a:buClr>
                <a:srgbClr val="CC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altLang="tr-TR" sz="2800" dirty="0" smtClean="0"/>
              <a:t> Ağrı; </a:t>
            </a:r>
            <a:r>
              <a:rPr lang="tr-TR" altLang="tr-TR" sz="2800" u="sng" dirty="0" smtClean="0"/>
              <a:t>göğüs ya da mide boşluğunun </a:t>
            </a:r>
            <a:r>
              <a:rPr lang="tr-TR" altLang="tr-TR" sz="2800" dirty="0" smtClean="0"/>
              <a:t>herhangi bir yerinde, sıklıkla </a:t>
            </a:r>
            <a:r>
              <a:rPr lang="tr-TR" altLang="tr-TR" sz="2800" b="1" u="sng" dirty="0" smtClean="0"/>
              <a:t>kravat bölgesinde</a:t>
            </a:r>
            <a:r>
              <a:rPr lang="tr-TR" altLang="tr-TR" sz="2800" b="1" dirty="0" smtClean="0"/>
              <a:t> </a:t>
            </a:r>
            <a:r>
              <a:rPr lang="tr-TR" altLang="tr-TR" sz="2800" dirty="0" smtClean="0"/>
              <a:t>görülür. </a:t>
            </a:r>
            <a:r>
              <a:rPr lang="tr-TR" altLang="tr-TR" sz="2800" u="sng" dirty="0" smtClean="0"/>
              <a:t>Omuzlara, boyuna, çeneye ve sol kola </a:t>
            </a:r>
            <a:r>
              <a:rPr lang="tr-TR" altLang="tr-TR" sz="2800" dirty="0" smtClean="0"/>
              <a:t>yayılır.</a:t>
            </a:r>
            <a:endParaRPr lang="tr-TR" altLang="tr-TR" sz="2800" dirty="0"/>
          </a:p>
        </p:txBody>
      </p:sp>
      <p:sp>
        <p:nvSpPr>
          <p:cNvPr id="5" name="Metin kutusu 4"/>
          <p:cNvSpPr txBox="1"/>
          <p:nvPr/>
        </p:nvSpPr>
        <p:spPr>
          <a:xfrm>
            <a:off x="521957" y="1356327"/>
            <a:ext cx="11377220" cy="59833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0" vert="horz" wrap="square" lIns="0" tIns="22860" rIns="0" bIns="22860" numCol="1" spcCol="1270" anchor="ctr" anchorCtr="0">
            <a:noAutofit/>
          </a:bodyPr>
          <a:lstStyle/>
          <a:p>
            <a:pPr algn="ctr"/>
            <a:r>
              <a:rPr lang="tr-TR" altLang="tr-TR" sz="3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KALP KRİZİ (MYOKART ENFARKTÜSÜ) BELİRTİLERİ</a:t>
            </a:r>
            <a:endParaRPr lang="tr-TR" altLang="tr-TR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94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CF86-4C6C-45BD-AB90-9F5A9BF58ABB}" type="slidenum">
              <a:rPr lang="tr-TR" smtClean="0"/>
              <a:pPr/>
              <a:t>34</a:t>
            </a:fld>
            <a:endParaRPr lang="tr-TR" dirty="0"/>
          </a:p>
        </p:txBody>
      </p:sp>
      <p:sp>
        <p:nvSpPr>
          <p:cNvPr id="4" name="Yuvarlatılmış Dikdörtgen 3"/>
          <p:cNvSpPr/>
          <p:nvPr/>
        </p:nvSpPr>
        <p:spPr>
          <a:xfrm>
            <a:off x="786635" y="2240933"/>
            <a:ext cx="10711386" cy="3573014"/>
          </a:xfrm>
          <a:prstGeom prst="roundRect">
            <a:avLst>
              <a:gd name="adj" fmla="val 982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>
              <a:buClr>
                <a:srgbClr val="CC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altLang="tr-TR" sz="2600" dirty="0"/>
              <a:t> </a:t>
            </a:r>
            <a:r>
              <a:rPr lang="tr-TR" altLang="tr-TR" sz="2800" dirty="0" smtClean="0"/>
              <a:t>Ağrı; </a:t>
            </a:r>
            <a:r>
              <a:rPr lang="tr-TR" altLang="tr-TR" sz="2800" dirty="0"/>
              <a:t>s</a:t>
            </a:r>
            <a:r>
              <a:rPr lang="tr-TR" altLang="tr-TR" sz="2800" dirty="0" smtClean="0"/>
              <a:t>üre ve yoğunluk olarak kalp spazmı (</a:t>
            </a:r>
            <a:r>
              <a:rPr lang="tr-TR" altLang="tr-TR" sz="2800" dirty="0" err="1" smtClean="0"/>
              <a:t>angina</a:t>
            </a:r>
            <a:r>
              <a:rPr lang="tr-TR" altLang="tr-TR" sz="2800" dirty="0" smtClean="0"/>
              <a:t> </a:t>
            </a:r>
            <a:r>
              <a:rPr lang="tr-TR" altLang="tr-TR" sz="2800" dirty="0" err="1" smtClean="0"/>
              <a:t>pektoris</a:t>
            </a:r>
            <a:r>
              <a:rPr lang="tr-TR" altLang="tr-TR" sz="2800" dirty="0" smtClean="0"/>
              <a:t>) ağrısına benzemekle birlikte daha </a:t>
            </a:r>
            <a:r>
              <a:rPr lang="tr-TR" altLang="tr-TR" sz="2800" dirty="0" smtClean="0">
                <a:solidFill>
                  <a:srgbClr val="C00000"/>
                </a:solidFill>
              </a:rPr>
              <a:t>şiddetli ve uzun sürelidir</a:t>
            </a:r>
            <a:r>
              <a:rPr lang="tr-TR" altLang="tr-TR" sz="2800" dirty="0" smtClean="0"/>
              <a:t>.</a:t>
            </a:r>
          </a:p>
          <a:p>
            <a:pPr>
              <a:buClr>
                <a:srgbClr val="CC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altLang="tr-TR" sz="2800" dirty="0" smtClean="0"/>
              <a:t> En çok hazımsızlık, gaz sancısı veya kas ağrısı şeklinde belirti verir(Bu tür gaz ya da kas ağrıları, aksi ispat edilinceye kadar kalp krizi olarak düşünülmelidir.).</a:t>
            </a:r>
          </a:p>
          <a:p>
            <a:pPr>
              <a:buClr>
                <a:srgbClr val="CC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altLang="tr-TR" sz="2800" b="1" smtClean="0">
                <a:solidFill>
                  <a:schemeClr val="tx1"/>
                </a:solidFill>
              </a:rPr>
              <a:t> Nefes </a:t>
            </a:r>
            <a:r>
              <a:rPr lang="tr-TR" altLang="tr-TR" sz="2800" b="1" dirty="0">
                <a:solidFill>
                  <a:schemeClr val="tx1"/>
                </a:solidFill>
              </a:rPr>
              <a:t>alıp vermekle ağrının şekli ve şiddeti değişmez</a:t>
            </a:r>
            <a:r>
              <a:rPr lang="tr-TR" altLang="tr-TR" sz="2800" b="1" dirty="0" smtClean="0">
                <a:solidFill>
                  <a:schemeClr val="tx1"/>
                </a:solidFill>
              </a:rPr>
              <a:t>.</a:t>
            </a:r>
            <a:endParaRPr lang="tr-TR" altLang="tr-TR" sz="2800" b="1" dirty="0">
              <a:solidFill>
                <a:schemeClr val="tx1"/>
              </a:solidFill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521957" y="1356327"/>
            <a:ext cx="11377220" cy="59833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0" vert="horz" wrap="square" lIns="0" tIns="22860" rIns="0" bIns="22860" numCol="1" spcCol="1270" anchor="ctr" anchorCtr="0">
            <a:noAutofit/>
          </a:bodyPr>
          <a:lstStyle/>
          <a:p>
            <a:pPr algn="ctr"/>
            <a:r>
              <a:rPr lang="tr-TR" altLang="tr-TR" sz="3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KALP KRİZİ (MYOKART ENFARKTÜSÜ) BELİRTİLERİ</a:t>
            </a:r>
            <a:endParaRPr lang="tr-TR" altLang="tr-TR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24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CF86-4C6C-45BD-AB90-9F5A9BF58ABB}" type="slidenum">
              <a:rPr lang="tr-TR" smtClean="0"/>
              <a:pPr/>
              <a:t>35</a:t>
            </a:fld>
            <a:endParaRPr lang="tr-TR" dirty="0"/>
          </a:p>
        </p:txBody>
      </p:sp>
      <p:sp>
        <p:nvSpPr>
          <p:cNvPr id="4" name="Yuvarlatılmış Dikdörtgen 3"/>
          <p:cNvSpPr/>
          <p:nvPr/>
        </p:nvSpPr>
        <p:spPr>
          <a:xfrm>
            <a:off x="649132" y="2349118"/>
            <a:ext cx="11191638" cy="3382941"/>
          </a:xfrm>
          <a:prstGeom prst="roundRect">
            <a:avLst>
              <a:gd name="adj" fmla="val 892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marL="342900" lvl="0" indent="-342900" algn="just"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sz="2800" dirty="0" smtClean="0">
                <a:solidFill>
                  <a:prstClr val="black"/>
                </a:solidFill>
                <a:cs typeface="Arial" panose="020B0604020202020204" pitchFamily="34" charset="0"/>
              </a:rPr>
              <a:t>Hasta /yaralının yaşam bulguları kontrol edilir.</a:t>
            </a:r>
          </a:p>
          <a:p>
            <a:pPr marL="342900" lvl="0" indent="-342900" algn="just"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sz="2800" dirty="0" smtClean="0">
                <a:solidFill>
                  <a:prstClr val="black"/>
                </a:solidFill>
                <a:cs typeface="Arial" panose="020B0604020202020204" pitchFamily="34" charset="0"/>
              </a:rPr>
              <a:t>Hastanın bilinci açık ve solunumu </a:t>
            </a:r>
            <a:r>
              <a:rPr lang="tr-TR" sz="2800" dirty="0" smtClean="0">
                <a:solidFill>
                  <a:schemeClr val="tx1"/>
                </a:solidFill>
                <a:cs typeface="Arial" panose="020B0604020202020204" pitchFamily="34" charset="0"/>
              </a:rPr>
              <a:t>varsa </a:t>
            </a:r>
            <a:r>
              <a:rPr lang="tr-TR" sz="28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yarı oturur pozisyonda </a:t>
            </a:r>
            <a:r>
              <a:rPr lang="tr-TR" sz="2800" dirty="0" smtClean="0">
                <a:solidFill>
                  <a:prstClr val="black"/>
                </a:solidFill>
                <a:cs typeface="Arial" panose="020B0604020202020204" pitchFamily="34" charset="0"/>
              </a:rPr>
              <a:t>dinlenmesi sağlanır.</a:t>
            </a:r>
          </a:p>
          <a:p>
            <a:pPr marL="342900" lvl="0" indent="-342900" algn="just"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sz="2800" dirty="0" smtClean="0">
                <a:solidFill>
                  <a:prstClr val="black"/>
                </a:solidFill>
                <a:cs typeface="Arial" panose="020B0604020202020204" pitchFamily="34" charset="0"/>
              </a:rPr>
              <a:t>Hasta sakinleştirilir.</a:t>
            </a:r>
          </a:p>
          <a:p>
            <a:pPr marL="342900" lvl="0" indent="-342900" algn="just"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sz="2800" dirty="0" smtClean="0">
                <a:solidFill>
                  <a:prstClr val="black"/>
                </a:solidFill>
                <a:cs typeface="Arial" panose="020B0604020202020204" pitchFamily="34" charset="0"/>
              </a:rPr>
              <a:t>Kullandığı ilaçları varsa almasına yardımcı olunur.</a:t>
            </a:r>
          </a:p>
          <a:p>
            <a:pPr marL="342900" lvl="0" indent="-342900" algn="just"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sz="2800" dirty="0" smtClean="0">
                <a:solidFill>
                  <a:prstClr val="black"/>
                </a:solidFill>
                <a:cs typeface="Arial" panose="020B0604020202020204" pitchFamily="34" charset="0"/>
              </a:rPr>
              <a:t>Tıbbi yardım için 112 aranır.</a:t>
            </a:r>
            <a:endParaRPr lang="tr-TR" sz="28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463550" y="1359125"/>
            <a:ext cx="11377220" cy="59833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0" vert="horz" wrap="square" lIns="0" tIns="22860" rIns="0" bIns="22860" numCol="1" spcCol="1270" anchor="ctr" anchorCtr="0">
            <a:noAutofit/>
          </a:bodyPr>
          <a:lstStyle/>
          <a:p>
            <a:pPr algn="ctr"/>
            <a:r>
              <a:rPr lang="tr-TR" altLang="tr-TR" sz="3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GÖĞÜSTE KUVVETLİ AĞRIDA İLK YARDIM</a:t>
            </a:r>
            <a:endParaRPr lang="tr-TR" altLang="tr-TR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82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CF86-4C6C-45BD-AB90-9F5A9BF58ABB}" type="slidenum">
              <a:rPr lang="tr-TR" smtClean="0"/>
              <a:pPr/>
              <a:t>36</a:t>
            </a:fld>
            <a:endParaRPr lang="tr-TR" dirty="0"/>
          </a:p>
        </p:txBody>
      </p:sp>
      <p:sp>
        <p:nvSpPr>
          <p:cNvPr id="6" name="İçerik Yer Tutucusu 2">
            <a:extLst>
              <a:ext uri="{FF2B5EF4-FFF2-40B4-BE49-F238E27FC236}">
                <a16:creationId xmlns:a16="http://schemas.microsoft.com/office/drawing/2014/main" xmlns="" id="{D143437C-D99F-4B3A-80C4-2A6DE9B9231A}"/>
              </a:ext>
            </a:extLst>
          </p:cNvPr>
          <p:cNvSpPr txBox="1">
            <a:spLocks/>
          </p:cNvSpPr>
          <p:nvPr/>
        </p:nvSpPr>
        <p:spPr>
          <a:xfrm>
            <a:off x="653143" y="2415821"/>
            <a:ext cx="10944808" cy="376114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tr-TR" dirty="0"/>
          </a:p>
          <a:p>
            <a:endParaRPr lang="tr-TR" dirty="0"/>
          </a:p>
        </p:txBody>
      </p:sp>
      <p:sp>
        <p:nvSpPr>
          <p:cNvPr id="9" name="Metin kutusu 8"/>
          <p:cNvSpPr txBox="1"/>
          <p:nvPr/>
        </p:nvSpPr>
        <p:spPr>
          <a:xfrm>
            <a:off x="382555" y="1385000"/>
            <a:ext cx="11458215" cy="65314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0" vert="horz" wrap="square" lIns="0" tIns="22860" rIns="0" bIns="22860" numCol="1" spcCol="1270" anchor="ctr" anchorCtr="0">
            <a:noAutofit/>
          </a:bodyPr>
          <a:lstStyle/>
          <a:p>
            <a:pPr algn="ctr"/>
            <a:r>
              <a:rPr lang="tr-TR" altLang="tr-TR" sz="3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YARI OTURUR POZİSYON</a:t>
            </a:r>
            <a:endParaRPr lang="tr-TR" altLang="tr-TR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22" r="4304"/>
          <a:stretch/>
        </p:blipFill>
        <p:spPr bwMode="auto">
          <a:xfrm>
            <a:off x="2127930" y="2333100"/>
            <a:ext cx="7386183" cy="3926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434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CF86-4C6C-45BD-AB90-9F5A9BF58ABB}" type="slidenum">
              <a:rPr lang="tr-TR" smtClean="0"/>
              <a:pPr/>
              <a:t>37</a:t>
            </a:fld>
            <a:endParaRPr lang="tr-TR" dirty="0"/>
          </a:p>
        </p:txBody>
      </p:sp>
      <p:sp>
        <p:nvSpPr>
          <p:cNvPr id="6" name="İçerik Yer Tutucusu 2">
            <a:extLst>
              <a:ext uri="{FF2B5EF4-FFF2-40B4-BE49-F238E27FC236}">
                <a16:creationId xmlns:a16="http://schemas.microsoft.com/office/drawing/2014/main" xmlns="" id="{D143437C-D99F-4B3A-80C4-2A6DE9B9231A}"/>
              </a:ext>
            </a:extLst>
          </p:cNvPr>
          <p:cNvSpPr txBox="1">
            <a:spLocks/>
          </p:cNvSpPr>
          <p:nvPr/>
        </p:nvSpPr>
        <p:spPr>
          <a:xfrm>
            <a:off x="653143" y="2415821"/>
            <a:ext cx="10944808" cy="376114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tr-TR" dirty="0"/>
          </a:p>
          <a:p>
            <a:endParaRPr lang="tr-TR" dirty="0"/>
          </a:p>
        </p:txBody>
      </p:sp>
      <p:pic>
        <p:nvPicPr>
          <p:cNvPr id="8" name="Picture 2" descr="türkiye tarihi yerlerin isimleri ile ilgili görsel sonucu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587" y="1493673"/>
            <a:ext cx="6391064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263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CF86-4C6C-45BD-AB90-9F5A9BF58ABB}" type="slidenum">
              <a:rPr lang="tr-TR" smtClean="0"/>
              <a:pPr/>
              <a:t>4</a:t>
            </a:fld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482171" y="1356326"/>
            <a:ext cx="11212290" cy="59833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0" vert="horz" wrap="square" lIns="0" tIns="22860" rIns="0" bIns="22860" numCol="1" spcCol="1270" anchor="ctr" anchorCtr="0">
            <a:noAutofit/>
          </a:bodyPr>
          <a:lstStyle/>
          <a:p>
            <a:pPr algn="ctr"/>
            <a:r>
              <a:rPr lang="tr-TR" altLang="tr-TR" sz="3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BAYILMA/SENKOP</a:t>
            </a:r>
            <a:endParaRPr lang="tr-TR" altLang="tr-TR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Yuvarlatılmış Dikdörtgen 6"/>
          <p:cNvSpPr/>
          <p:nvPr/>
        </p:nvSpPr>
        <p:spPr>
          <a:xfrm>
            <a:off x="702379" y="2179789"/>
            <a:ext cx="10881056" cy="3920760"/>
          </a:xfrm>
          <a:prstGeom prst="roundRect">
            <a:avLst>
              <a:gd name="adj" fmla="val 892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marL="12700" lvl="0">
              <a:spcBef>
                <a:spcPts val="1789"/>
              </a:spcBef>
              <a:buClr>
                <a:srgbClr val="C00000"/>
              </a:buClr>
              <a:buSzPct val="75000"/>
              <a:tabLst>
                <a:tab pos="713740" algn="l"/>
                <a:tab pos="911225" algn="l"/>
                <a:tab pos="1254125" algn="l"/>
                <a:tab pos="6832600" algn="l"/>
              </a:tabLst>
              <a:defRPr/>
            </a:pPr>
            <a:r>
              <a:rPr lang="tr-TR" sz="2700" b="1" spc="-5" dirty="0" smtClean="0">
                <a:solidFill>
                  <a:srgbClr val="C00000"/>
                </a:solidFill>
                <a:cs typeface="Arial"/>
              </a:rPr>
              <a:t>Bayılma (</a:t>
            </a:r>
            <a:r>
              <a:rPr lang="tr-TR" sz="2700" b="1" spc="-5" dirty="0" err="1" smtClean="0">
                <a:solidFill>
                  <a:srgbClr val="C00000"/>
                </a:solidFill>
                <a:cs typeface="Arial"/>
              </a:rPr>
              <a:t>Senkop</a:t>
            </a:r>
            <a:r>
              <a:rPr lang="tr-TR" sz="2700" b="1" spc="-5" dirty="0" smtClean="0">
                <a:solidFill>
                  <a:srgbClr val="C00000"/>
                </a:solidFill>
                <a:cs typeface="Arial"/>
              </a:rPr>
              <a:t>): </a:t>
            </a:r>
            <a:r>
              <a:rPr lang="tr-TR" sz="2700" spc="-5" dirty="0" smtClean="0">
                <a:solidFill>
                  <a:prstClr val="black"/>
                </a:solidFill>
                <a:cs typeface="Arial"/>
              </a:rPr>
              <a:t>Beyne giden kan akışının azalması sonucu oluşan </a:t>
            </a:r>
            <a:r>
              <a:rPr lang="tr-TR" sz="2700" b="1" spc="-5" dirty="0" smtClean="0">
                <a:solidFill>
                  <a:prstClr val="black"/>
                </a:solidFill>
                <a:cs typeface="Arial"/>
              </a:rPr>
              <a:t>kısa süreli, yüzeysel ve geçici bilinç kaybıdır.</a:t>
            </a:r>
          </a:p>
          <a:p>
            <a:pPr marL="12700" lvl="0">
              <a:buClr>
                <a:srgbClr val="C00000"/>
              </a:buClr>
              <a:buSzPct val="75000"/>
              <a:tabLst>
                <a:tab pos="713740" algn="l"/>
                <a:tab pos="911225" algn="l"/>
                <a:tab pos="1254125" algn="l"/>
                <a:tab pos="6832600" algn="l"/>
              </a:tabLst>
              <a:defRPr/>
            </a:pPr>
            <a:r>
              <a:rPr lang="tr-TR" sz="2700" b="1" spc="-5" dirty="0" smtClean="0">
                <a:solidFill>
                  <a:srgbClr val="C00000"/>
                </a:solidFill>
                <a:cs typeface="Arial"/>
              </a:rPr>
              <a:t>Bayılma nedenleri;</a:t>
            </a:r>
          </a:p>
          <a:p>
            <a:pPr marL="469900" lvl="0" indent="-457200"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  <a:tabLst>
                <a:tab pos="713740" algn="l"/>
                <a:tab pos="911225" algn="l"/>
                <a:tab pos="1254125" algn="l"/>
                <a:tab pos="6832600" algn="l"/>
              </a:tabLst>
              <a:defRPr/>
            </a:pPr>
            <a:r>
              <a:rPr lang="tr-TR" sz="2700" spc="-5" dirty="0" smtClean="0">
                <a:solidFill>
                  <a:prstClr val="black"/>
                </a:solidFill>
                <a:cs typeface="Arial"/>
              </a:rPr>
              <a:t>Korku, aşırı heyecan,</a:t>
            </a:r>
          </a:p>
          <a:p>
            <a:pPr marL="469900" lvl="0" indent="-457200"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  <a:tabLst>
                <a:tab pos="713740" algn="l"/>
                <a:tab pos="911225" algn="l"/>
                <a:tab pos="1254125" algn="l"/>
                <a:tab pos="6832600" algn="l"/>
              </a:tabLst>
              <a:defRPr/>
            </a:pPr>
            <a:r>
              <a:rPr lang="tr-TR" sz="2700" spc="-5" dirty="0" smtClean="0">
                <a:solidFill>
                  <a:prstClr val="black"/>
                </a:solidFill>
                <a:cs typeface="Arial"/>
              </a:rPr>
              <a:t>Sıcak, yorgunluk,</a:t>
            </a:r>
          </a:p>
          <a:p>
            <a:pPr marL="469900" lvl="0" indent="-457200"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  <a:tabLst>
                <a:tab pos="713740" algn="l"/>
                <a:tab pos="911225" algn="l"/>
                <a:tab pos="1254125" algn="l"/>
                <a:tab pos="6832600" algn="l"/>
              </a:tabLst>
              <a:defRPr/>
            </a:pPr>
            <a:r>
              <a:rPr lang="tr-TR" sz="2700" spc="-5" dirty="0" smtClean="0">
                <a:solidFill>
                  <a:prstClr val="black"/>
                </a:solidFill>
                <a:cs typeface="Arial"/>
              </a:rPr>
              <a:t>Kapalı ortam, kirli hava,</a:t>
            </a:r>
          </a:p>
          <a:p>
            <a:pPr marL="469900" lvl="0" indent="-457200"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  <a:tabLst>
                <a:tab pos="713740" algn="l"/>
                <a:tab pos="911225" algn="l"/>
                <a:tab pos="1254125" algn="l"/>
                <a:tab pos="6832600" algn="l"/>
              </a:tabLst>
              <a:defRPr/>
            </a:pPr>
            <a:r>
              <a:rPr lang="tr-TR" sz="2700" spc="-5" dirty="0" smtClean="0">
                <a:solidFill>
                  <a:prstClr val="black"/>
                </a:solidFill>
                <a:cs typeface="Arial"/>
              </a:rPr>
              <a:t>Aniden ayağa kalkma,</a:t>
            </a:r>
          </a:p>
          <a:p>
            <a:pPr marL="469900" lvl="0" indent="-457200"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  <a:tabLst>
                <a:tab pos="713740" algn="l"/>
                <a:tab pos="911225" algn="l"/>
                <a:tab pos="1254125" algn="l"/>
                <a:tab pos="6832600" algn="l"/>
              </a:tabLst>
              <a:defRPr/>
            </a:pPr>
            <a:r>
              <a:rPr lang="tr-TR" sz="2700" spc="-5" dirty="0" smtClean="0">
                <a:solidFill>
                  <a:prstClr val="black"/>
                </a:solidFill>
                <a:cs typeface="Arial"/>
              </a:rPr>
              <a:t>Kan şekerinin düşmesi,</a:t>
            </a:r>
          </a:p>
          <a:p>
            <a:pPr marL="469900" lvl="0" indent="-457200"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  <a:tabLst>
                <a:tab pos="713740" algn="l"/>
                <a:tab pos="911225" algn="l"/>
                <a:tab pos="1254125" algn="l"/>
                <a:tab pos="6832600" algn="l"/>
              </a:tabLst>
              <a:defRPr/>
            </a:pPr>
            <a:r>
              <a:rPr lang="tr-TR" sz="2700" spc="-5" dirty="0" smtClean="0">
                <a:solidFill>
                  <a:prstClr val="black"/>
                </a:solidFill>
                <a:cs typeface="Arial"/>
              </a:rPr>
              <a:t>Şiddetli enfeksiyonlar.</a:t>
            </a:r>
            <a:endParaRPr lang="tr-TR" sz="2700" spc="-5" dirty="0">
              <a:solidFill>
                <a:prstClr val="black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9027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CF86-4C6C-45BD-AB90-9F5A9BF58ABB}" type="slidenum">
              <a:rPr lang="tr-TR" smtClean="0"/>
              <a:pPr/>
              <a:t>5</a:t>
            </a:fld>
            <a:endParaRPr lang="tr-TR" dirty="0"/>
          </a:p>
        </p:txBody>
      </p:sp>
      <p:sp>
        <p:nvSpPr>
          <p:cNvPr id="6" name="İçerik Yer Tutucusu 2">
            <a:extLst>
              <a:ext uri="{FF2B5EF4-FFF2-40B4-BE49-F238E27FC236}">
                <a16:creationId xmlns:a16="http://schemas.microsoft.com/office/drawing/2014/main" xmlns="" id="{D143437C-D99F-4B3A-80C4-2A6DE9B9231A}"/>
              </a:ext>
            </a:extLst>
          </p:cNvPr>
          <p:cNvSpPr txBox="1">
            <a:spLocks/>
          </p:cNvSpPr>
          <p:nvPr/>
        </p:nvSpPr>
        <p:spPr>
          <a:xfrm>
            <a:off x="653143" y="2415821"/>
            <a:ext cx="10944808" cy="376114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tr-TR" dirty="0"/>
          </a:p>
        </p:txBody>
      </p:sp>
      <p:sp>
        <p:nvSpPr>
          <p:cNvPr id="7" name="Yuvarlatılmış Dikdörtgen 6"/>
          <p:cNvSpPr/>
          <p:nvPr/>
        </p:nvSpPr>
        <p:spPr>
          <a:xfrm>
            <a:off x="1052291" y="2188034"/>
            <a:ext cx="10072049" cy="3489435"/>
          </a:xfrm>
          <a:prstGeom prst="roundRect">
            <a:avLst>
              <a:gd name="adj" fmla="val 892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marL="457200" lvl="0" indent="-457200" fontAlgn="base">
              <a:lnSpc>
                <a:spcPct val="115000"/>
              </a:lnSpc>
              <a:spcBef>
                <a:spcPts val="100"/>
              </a:spcBef>
              <a:spcAft>
                <a:spcPct val="0"/>
              </a:spcAft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altLang="tr-TR" sz="2800" dirty="0" smtClean="0">
                <a:solidFill>
                  <a:srgbClr val="000000"/>
                </a:solidFill>
                <a:cs typeface="Arial" panose="020B0604020202020204" pitchFamily="34" charset="0"/>
              </a:rPr>
              <a:t>Baş dönmesi, baygınlık, yere düşme,</a:t>
            </a:r>
          </a:p>
          <a:p>
            <a:pPr marL="457200" lvl="0" indent="-457200" fontAlgn="base">
              <a:lnSpc>
                <a:spcPct val="115000"/>
              </a:lnSpc>
              <a:spcBef>
                <a:spcPts val="100"/>
              </a:spcBef>
              <a:spcAft>
                <a:spcPct val="0"/>
              </a:spcAft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altLang="tr-TR" sz="2800" dirty="0" smtClean="0">
                <a:solidFill>
                  <a:srgbClr val="000000"/>
                </a:solidFill>
                <a:cs typeface="Arial" panose="020B0604020202020204" pitchFamily="34" charset="0"/>
              </a:rPr>
              <a:t>Bacaklarda uyuşma,</a:t>
            </a:r>
          </a:p>
          <a:p>
            <a:pPr marL="457200" lvl="0" indent="-457200" fontAlgn="base">
              <a:lnSpc>
                <a:spcPct val="115000"/>
              </a:lnSpc>
              <a:spcBef>
                <a:spcPts val="100"/>
              </a:spcBef>
              <a:spcAft>
                <a:spcPct val="0"/>
              </a:spcAft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altLang="tr-TR" sz="2800" dirty="0" smtClean="0">
                <a:solidFill>
                  <a:srgbClr val="000000"/>
                </a:solidFill>
                <a:cs typeface="Arial" panose="020B0604020202020204" pitchFamily="34" charset="0"/>
              </a:rPr>
              <a:t>Bilinçte bulanıklık,</a:t>
            </a:r>
          </a:p>
          <a:p>
            <a:pPr marL="457200" lvl="0" indent="-457200" fontAlgn="base">
              <a:lnSpc>
                <a:spcPct val="115000"/>
              </a:lnSpc>
              <a:spcBef>
                <a:spcPts val="100"/>
              </a:spcBef>
              <a:spcAft>
                <a:spcPct val="0"/>
              </a:spcAft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altLang="tr-TR" sz="2800" dirty="0" smtClean="0">
                <a:solidFill>
                  <a:srgbClr val="000000"/>
                </a:solidFill>
                <a:cs typeface="Arial" panose="020B0604020202020204" pitchFamily="34" charset="0"/>
              </a:rPr>
              <a:t>Yüzde solgunluk,</a:t>
            </a:r>
          </a:p>
          <a:p>
            <a:pPr marL="457200" lvl="0" indent="-457200" fontAlgn="base">
              <a:lnSpc>
                <a:spcPct val="115000"/>
              </a:lnSpc>
              <a:spcBef>
                <a:spcPts val="100"/>
              </a:spcBef>
              <a:spcAft>
                <a:spcPct val="0"/>
              </a:spcAft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altLang="tr-TR" sz="2800" dirty="0" smtClean="0">
                <a:solidFill>
                  <a:srgbClr val="000000"/>
                </a:solidFill>
                <a:cs typeface="Arial" panose="020B0604020202020204" pitchFamily="34" charset="0"/>
              </a:rPr>
              <a:t>Üşüme, terleme,</a:t>
            </a:r>
          </a:p>
          <a:p>
            <a:pPr marL="457200" lvl="0" indent="-457200" fontAlgn="base">
              <a:lnSpc>
                <a:spcPct val="115000"/>
              </a:lnSpc>
              <a:spcBef>
                <a:spcPts val="100"/>
              </a:spcBef>
              <a:spcAft>
                <a:spcPct val="0"/>
              </a:spcAft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altLang="tr-TR" sz="2800" dirty="0" smtClean="0">
                <a:solidFill>
                  <a:srgbClr val="000000"/>
                </a:solidFill>
                <a:cs typeface="Arial" panose="020B0604020202020204" pitchFamily="34" charset="0"/>
              </a:rPr>
              <a:t>Hızlı ve zayıf nabız.</a:t>
            </a:r>
            <a:endParaRPr lang="tr-TR" altLang="tr-TR" sz="28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482171" y="1356326"/>
            <a:ext cx="11212290" cy="59833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0" vert="horz" wrap="square" lIns="0" tIns="22860" rIns="0" bIns="22860" numCol="1" spcCol="1270" anchor="ctr" anchorCtr="0">
            <a:noAutofit/>
          </a:bodyPr>
          <a:lstStyle/>
          <a:p>
            <a:pPr algn="ctr"/>
            <a:r>
              <a:rPr lang="tr-TR" altLang="tr-TR" sz="3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BAYILMA BELİRTİLERİ</a:t>
            </a:r>
            <a:endParaRPr lang="tr-TR" altLang="tr-TR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23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CF86-4C6C-45BD-AB90-9F5A9BF58ABB}" type="slidenum">
              <a:rPr lang="tr-TR" smtClean="0"/>
              <a:pPr/>
              <a:t>6</a:t>
            </a:fld>
            <a:endParaRPr lang="tr-TR" dirty="0"/>
          </a:p>
        </p:txBody>
      </p:sp>
      <p:sp>
        <p:nvSpPr>
          <p:cNvPr id="4" name="Yuvarlatılmış Dikdörtgen 3"/>
          <p:cNvSpPr/>
          <p:nvPr/>
        </p:nvSpPr>
        <p:spPr>
          <a:xfrm>
            <a:off x="929137" y="2249993"/>
            <a:ext cx="7114726" cy="3850769"/>
          </a:xfrm>
          <a:prstGeom prst="roundRect">
            <a:avLst>
              <a:gd name="adj" fmla="val 892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lvl="0" fontAlgn="base">
              <a:lnSpc>
                <a:spcPct val="150000"/>
              </a:lnSpc>
              <a:spcBef>
                <a:spcPts val="100"/>
              </a:spcBef>
              <a:spcAft>
                <a:spcPct val="0"/>
              </a:spcAft>
              <a:buClr>
                <a:srgbClr val="C00000"/>
              </a:buClr>
              <a:buSzPct val="75000"/>
            </a:pPr>
            <a:r>
              <a:rPr lang="tr-TR" altLang="tr-TR" sz="28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Kişi başının döneceğini hissederse;</a:t>
            </a:r>
          </a:p>
          <a:p>
            <a:pPr marL="457200" lvl="0" indent="-457200" fontAlgn="base">
              <a:lnSpc>
                <a:spcPct val="150000"/>
              </a:lnSpc>
              <a:spcBef>
                <a:spcPts val="100"/>
              </a:spcBef>
              <a:spcAft>
                <a:spcPct val="0"/>
              </a:spcAft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altLang="tr-TR" sz="2800" dirty="0" smtClean="0">
                <a:solidFill>
                  <a:srgbClr val="000000"/>
                </a:solidFill>
                <a:cs typeface="Arial" panose="020B0604020202020204" pitchFamily="34" charset="0"/>
              </a:rPr>
              <a:t>Sırt üstü yatırılır, </a:t>
            </a:r>
            <a:r>
              <a:rPr lang="tr-TR" altLang="tr-TR" sz="28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ayakları 30 cm </a:t>
            </a:r>
            <a:r>
              <a:rPr lang="tr-TR" altLang="tr-TR" sz="2800" dirty="0" smtClean="0">
                <a:solidFill>
                  <a:srgbClr val="000000"/>
                </a:solidFill>
                <a:cs typeface="Arial" panose="020B0604020202020204" pitchFamily="34" charset="0"/>
              </a:rPr>
              <a:t>kaldırılır (</a:t>
            </a:r>
            <a:r>
              <a:rPr lang="tr-TR" altLang="tr-TR" sz="28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Şok pozisyonu</a:t>
            </a:r>
            <a:r>
              <a:rPr lang="tr-TR" altLang="tr-TR" sz="2800" dirty="0" smtClean="0">
                <a:solidFill>
                  <a:srgbClr val="000000"/>
                </a:solidFill>
                <a:cs typeface="Arial" panose="020B0604020202020204" pitchFamily="34" charset="0"/>
              </a:rPr>
              <a:t>).</a:t>
            </a:r>
          </a:p>
          <a:p>
            <a:pPr marL="457200" lvl="0" indent="-457200" fontAlgn="base">
              <a:lnSpc>
                <a:spcPct val="150000"/>
              </a:lnSpc>
              <a:spcBef>
                <a:spcPts val="100"/>
              </a:spcBef>
              <a:spcAft>
                <a:spcPct val="0"/>
              </a:spcAft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altLang="tr-TR" sz="2800" dirty="0" smtClean="0">
                <a:solidFill>
                  <a:srgbClr val="000000"/>
                </a:solidFill>
                <a:cs typeface="Arial" panose="020B0604020202020204" pitchFamily="34" charset="0"/>
              </a:rPr>
              <a:t>Sıkan giysiler gevşetilir.</a:t>
            </a:r>
          </a:p>
          <a:p>
            <a:pPr marL="457200" lvl="0" indent="-457200" fontAlgn="base">
              <a:lnSpc>
                <a:spcPct val="150000"/>
              </a:lnSpc>
              <a:spcBef>
                <a:spcPts val="100"/>
              </a:spcBef>
              <a:spcAft>
                <a:spcPct val="0"/>
              </a:spcAft>
              <a:buClr>
                <a:srgbClr val="C0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altLang="tr-TR" sz="2800" dirty="0" smtClean="0">
                <a:solidFill>
                  <a:srgbClr val="000000"/>
                </a:solidFill>
                <a:cs typeface="Arial" panose="020B0604020202020204" pitchFamily="34" charset="0"/>
              </a:rPr>
              <a:t>Kendini iyi hissedinceye kadar dinlenmesi sağlanır.</a:t>
            </a:r>
            <a:endParaRPr lang="tr-TR" altLang="tr-TR" sz="28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482171" y="1356326"/>
            <a:ext cx="11212290" cy="59833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0" vert="horz" wrap="square" lIns="0" tIns="22860" rIns="0" bIns="22860" numCol="1" spcCol="1270" anchor="ctr" anchorCtr="0">
            <a:noAutofit/>
          </a:bodyPr>
          <a:lstStyle/>
          <a:p>
            <a:pPr algn="ctr"/>
            <a:r>
              <a:rPr lang="tr-TR" altLang="tr-TR" sz="3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BAYILMALARDA İLK YARDIM</a:t>
            </a:r>
            <a:endParaRPr lang="tr-TR" altLang="tr-TR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65" t="55188" r="1553" b="6516"/>
          <a:stretch/>
        </p:blipFill>
        <p:spPr bwMode="auto">
          <a:xfrm>
            <a:off x="8471174" y="2745658"/>
            <a:ext cx="3289621" cy="2340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100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CF86-4C6C-45BD-AB90-9F5A9BF58ABB}" type="slidenum">
              <a:rPr lang="tr-TR" smtClean="0"/>
              <a:pPr/>
              <a:t>7</a:t>
            </a:fld>
            <a:endParaRPr lang="tr-TR" dirty="0"/>
          </a:p>
        </p:txBody>
      </p:sp>
      <p:sp>
        <p:nvSpPr>
          <p:cNvPr id="4" name="Yuvarlatılmış Dikdörtgen 3"/>
          <p:cNvSpPr/>
          <p:nvPr/>
        </p:nvSpPr>
        <p:spPr>
          <a:xfrm>
            <a:off x="770505" y="2190313"/>
            <a:ext cx="10710084" cy="4052775"/>
          </a:xfrm>
          <a:prstGeom prst="roundRect">
            <a:avLst>
              <a:gd name="adj" fmla="val 892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75000"/>
            </a:pPr>
            <a:r>
              <a:rPr lang="tr-TR" altLang="tr-TR" sz="2600" b="1" kern="0" dirty="0" smtClean="0">
                <a:solidFill>
                  <a:srgbClr val="000000"/>
                </a:solidFill>
                <a:cs typeface="Arial"/>
              </a:rPr>
              <a:t>Koma</a:t>
            </a:r>
            <a:r>
              <a:rPr lang="tr-TR" altLang="tr-TR" sz="2600" kern="0" dirty="0">
                <a:solidFill>
                  <a:srgbClr val="000000"/>
                </a:solidFill>
                <a:cs typeface="Arial"/>
              </a:rPr>
              <a:t>;</a:t>
            </a:r>
            <a:r>
              <a:rPr lang="tr-TR" altLang="tr-TR" sz="2600" kern="0" dirty="0" smtClean="0">
                <a:solidFill>
                  <a:srgbClr val="000000"/>
                </a:solidFill>
                <a:cs typeface="Arial"/>
              </a:rPr>
              <a:t> yutkunma, öksürük gibi reflekslerin ve dıştan gelen uyarılara karşı tepkinin azalması ya da yok olması ile ortaya çıkan </a:t>
            </a:r>
            <a:r>
              <a:rPr lang="tr-TR" altLang="tr-TR" sz="2600" b="1" kern="0" dirty="0" smtClean="0">
                <a:solidFill>
                  <a:schemeClr val="tx1"/>
                </a:solidFill>
                <a:cs typeface="Arial"/>
              </a:rPr>
              <a:t>uzun süreli bilinç kaybıdır.</a:t>
            </a:r>
            <a:endParaRPr lang="tr-TR" altLang="tr-TR" sz="2600" b="1" kern="0" dirty="0" smtClean="0">
              <a:solidFill>
                <a:srgbClr val="C00000"/>
              </a:solidFill>
              <a:cs typeface="Arial"/>
            </a:endParaRPr>
          </a:p>
          <a:p>
            <a:pPr lvl="0" eaLnBrk="0" fontAlgn="base" hangingPunct="0">
              <a:spcAft>
                <a:spcPct val="0"/>
              </a:spcAft>
              <a:buClr>
                <a:srgbClr val="CC3300"/>
              </a:buClr>
              <a:buSzPct val="75000"/>
            </a:pPr>
            <a:r>
              <a:rPr lang="tr-TR" altLang="tr-TR" sz="2600" b="1" kern="0" dirty="0" smtClean="0">
                <a:solidFill>
                  <a:srgbClr val="C00000"/>
                </a:solidFill>
                <a:cs typeface="Arial"/>
              </a:rPr>
              <a:t>Koma nedenleri</a:t>
            </a:r>
          </a:p>
          <a:p>
            <a:pPr marL="342900" lvl="0" indent="-342900" eaLnBrk="0" fontAlgn="base" hangingPunct="0">
              <a:spcAft>
                <a:spcPct val="0"/>
              </a:spcAft>
              <a:buClr>
                <a:srgbClr val="CC33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altLang="tr-TR" sz="2600" kern="0" dirty="0" smtClean="0">
                <a:solidFill>
                  <a:srgbClr val="000000"/>
                </a:solidFill>
                <a:cs typeface="Arial"/>
              </a:rPr>
              <a:t>Düşme ya da şiddetli darbe, kafa travmaları,</a:t>
            </a:r>
          </a:p>
          <a:p>
            <a:pPr marL="342900" lvl="0" indent="-342900" eaLnBrk="0" fontAlgn="base" hangingPunct="0">
              <a:spcAft>
                <a:spcPct val="0"/>
              </a:spcAft>
              <a:buClr>
                <a:srgbClr val="CC33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altLang="tr-TR" sz="2600" kern="0" dirty="0" smtClean="0">
                <a:solidFill>
                  <a:srgbClr val="000000"/>
                </a:solidFill>
                <a:cs typeface="Arial"/>
              </a:rPr>
              <a:t>Zehirlenmeler,</a:t>
            </a:r>
          </a:p>
          <a:p>
            <a:pPr marL="342900" lvl="0" indent="-342900" eaLnBrk="0" fontAlgn="base" hangingPunct="0">
              <a:spcAft>
                <a:spcPct val="0"/>
              </a:spcAft>
              <a:buClr>
                <a:srgbClr val="CC33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altLang="tr-TR" sz="2600" kern="0" dirty="0" smtClean="0">
                <a:solidFill>
                  <a:srgbClr val="000000"/>
                </a:solidFill>
                <a:cs typeface="Arial"/>
              </a:rPr>
              <a:t>Şeker hastalığı,</a:t>
            </a:r>
          </a:p>
          <a:p>
            <a:pPr marL="342900" lvl="0" indent="-342900" eaLnBrk="0" fontAlgn="base" hangingPunct="0">
              <a:spcAft>
                <a:spcPct val="0"/>
              </a:spcAft>
              <a:buClr>
                <a:srgbClr val="CC33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altLang="tr-TR" sz="2600" kern="0" dirty="0" smtClean="0">
                <a:solidFill>
                  <a:srgbClr val="000000"/>
                </a:solidFill>
                <a:cs typeface="Arial"/>
              </a:rPr>
              <a:t>Aşırı alkol, uyuşturucu kullanımı,</a:t>
            </a:r>
          </a:p>
          <a:p>
            <a:pPr marL="342900" lvl="0" indent="-342900" eaLnBrk="0" fontAlgn="base" hangingPunct="0">
              <a:spcAft>
                <a:spcPct val="0"/>
              </a:spcAft>
              <a:buClr>
                <a:srgbClr val="CC33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altLang="tr-TR" sz="2600" kern="0" dirty="0" smtClean="0">
                <a:solidFill>
                  <a:srgbClr val="000000"/>
                </a:solidFill>
                <a:cs typeface="Arial"/>
              </a:rPr>
              <a:t>Havale vb. ateşli hastalıklar,</a:t>
            </a:r>
          </a:p>
          <a:p>
            <a:pPr marL="342900" lvl="0" indent="-342900" eaLnBrk="0" fontAlgn="base" hangingPunct="0">
              <a:spcAft>
                <a:spcPct val="0"/>
              </a:spcAft>
              <a:buClr>
                <a:srgbClr val="CC33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altLang="tr-TR" sz="2600" kern="0" dirty="0" smtClean="0">
                <a:solidFill>
                  <a:srgbClr val="000000"/>
                </a:solidFill>
                <a:cs typeface="Arial"/>
              </a:rPr>
              <a:t>Karaciğer hastalıkları.</a:t>
            </a:r>
            <a:endParaRPr lang="tr-TR" altLang="tr-TR" sz="2600" kern="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519402" y="1370139"/>
            <a:ext cx="11212290" cy="59833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0" vert="horz" wrap="square" lIns="0" tIns="22860" rIns="0" bIns="22860" numCol="1" spcCol="1270" anchor="ctr" anchorCtr="0">
            <a:noAutofit/>
          </a:bodyPr>
          <a:lstStyle/>
          <a:p>
            <a:pPr algn="ctr"/>
            <a:r>
              <a:rPr lang="tr-TR" altLang="tr-TR" sz="3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KOMA</a:t>
            </a:r>
            <a:endParaRPr lang="tr-TR" altLang="tr-TR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İçerik Yer Tutucusu 2">
            <a:extLst>
              <a:ext uri="{FF2B5EF4-FFF2-40B4-BE49-F238E27FC236}">
                <a16:creationId xmlns:a16="http://schemas.microsoft.com/office/drawing/2014/main" xmlns="" id="{D143437C-D99F-4B3A-80C4-2A6DE9B9231A}"/>
              </a:ext>
            </a:extLst>
          </p:cNvPr>
          <p:cNvSpPr txBox="1">
            <a:spLocks/>
          </p:cNvSpPr>
          <p:nvPr/>
        </p:nvSpPr>
        <p:spPr>
          <a:xfrm>
            <a:off x="653143" y="2415821"/>
            <a:ext cx="10944808" cy="376114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1053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CF86-4C6C-45BD-AB90-9F5A9BF58ABB}" type="slidenum">
              <a:rPr lang="tr-TR" smtClean="0"/>
              <a:pPr/>
              <a:t>8</a:t>
            </a:fld>
            <a:endParaRPr lang="tr-TR" dirty="0"/>
          </a:p>
        </p:txBody>
      </p:sp>
      <p:sp>
        <p:nvSpPr>
          <p:cNvPr id="4" name="Yuvarlatılmış Dikdörtgen 3"/>
          <p:cNvSpPr/>
          <p:nvPr/>
        </p:nvSpPr>
        <p:spPr>
          <a:xfrm>
            <a:off x="1451570" y="2283568"/>
            <a:ext cx="9347954" cy="2752456"/>
          </a:xfrm>
          <a:prstGeom prst="roundRect">
            <a:avLst>
              <a:gd name="adj" fmla="val 892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marL="342900" lvl="0" indent="-342900" eaLnBrk="0" fontAlgn="base" hangingPunct="0">
              <a:lnSpc>
                <a:spcPct val="150000"/>
              </a:lnSpc>
              <a:spcAft>
                <a:spcPct val="0"/>
              </a:spcAft>
              <a:buClr>
                <a:srgbClr val="CC33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altLang="tr-TR" sz="2800" kern="0" dirty="0" smtClean="0">
                <a:solidFill>
                  <a:srgbClr val="000000"/>
                </a:solidFill>
                <a:cs typeface="Arial"/>
              </a:rPr>
              <a:t>Yutkunma, öksürük vb. tepkilerin olmaması,</a:t>
            </a:r>
          </a:p>
          <a:p>
            <a:pPr marL="342900" lvl="0" indent="-342900" eaLnBrk="0" fontAlgn="base" hangingPunct="0">
              <a:lnSpc>
                <a:spcPct val="150000"/>
              </a:lnSpc>
              <a:spcAft>
                <a:spcPct val="0"/>
              </a:spcAft>
              <a:buClr>
                <a:srgbClr val="CC33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altLang="tr-TR" sz="2800" kern="0" dirty="0" smtClean="0">
                <a:solidFill>
                  <a:srgbClr val="000000"/>
                </a:solidFill>
                <a:cs typeface="Arial"/>
              </a:rPr>
              <a:t>Sesli ve ağrılı uyaranlara cevap vermeme hali,</a:t>
            </a:r>
          </a:p>
          <a:p>
            <a:pPr marL="342900" lvl="0" indent="-342900" eaLnBrk="0" fontAlgn="base" hangingPunct="0">
              <a:lnSpc>
                <a:spcPct val="150000"/>
              </a:lnSpc>
              <a:spcAft>
                <a:spcPct val="0"/>
              </a:spcAft>
              <a:buClr>
                <a:srgbClr val="CC33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altLang="tr-TR" sz="2800" kern="0" dirty="0" smtClean="0">
                <a:solidFill>
                  <a:srgbClr val="000000"/>
                </a:solidFill>
                <a:cs typeface="Arial"/>
              </a:rPr>
              <a:t>İdrar ve dışkı kontrolünün kaybolması.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519402" y="1370139"/>
            <a:ext cx="11212290" cy="59833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0" vert="horz" wrap="square" lIns="0" tIns="22860" rIns="0" bIns="22860" numCol="1" spcCol="1270" anchor="ctr" anchorCtr="0">
            <a:noAutofit/>
          </a:bodyPr>
          <a:lstStyle/>
          <a:p>
            <a:pPr algn="ctr"/>
            <a:r>
              <a:rPr lang="tr-TR" altLang="tr-TR" sz="3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KOMA BELİRTİLERİ</a:t>
            </a:r>
            <a:endParaRPr lang="tr-TR" altLang="tr-TR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İçerik Yer Tutucusu 2">
            <a:extLst>
              <a:ext uri="{FF2B5EF4-FFF2-40B4-BE49-F238E27FC236}">
                <a16:creationId xmlns:a16="http://schemas.microsoft.com/office/drawing/2014/main" xmlns="" id="{D143437C-D99F-4B3A-80C4-2A6DE9B9231A}"/>
              </a:ext>
            </a:extLst>
          </p:cNvPr>
          <p:cNvSpPr txBox="1">
            <a:spLocks/>
          </p:cNvSpPr>
          <p:nvPr/>
        </p:nvSpPr>
        <p:spPr>
          <a:xfrm>
            <a:off x="653143" y="2415821"/>
            <a:ext cx="10944808" cy="376114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0601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CF86-4C6C-45BD-AB90-9F5A9BF58ABB}" type="slidenum">
              <a:rPr lang="tr-TR" smtClean="0"/>
              <a:pPr/>
              <a:t>9</a:t>
            </a:fld>
            <a:endParaRPr lang="tr-TR" dirty="0"/>
          </a:p>
        </p:txBody>
      </p:sp>
      <p:sp>
        <p:nvSpPr>
          <p:cNvPr id="4" name="Yuvarlatılmış Dikdörtgen 3"/>
          <p:cNvSpPr/>
          <p:nvPr/>
        </p:nvSpPr>
        <p:spPr>
          <a:xfrm>
            <a:off x="1326286" y="2283568"/>
            <a:ext cx="9598521" cy="3893394"/>
          </a:xfrm>
          <a:prstGeom prst="roundRect">
            <a:avLst>
              <a:gd name="adj" fmla="val 892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marL="342900" lvl="0" indent="-342900" eaLnBrk="0" fontAlgn="base" hangingPunct="0">
              <a:lnSpc>
                <a:spcPct val="150000"/>
              </a:lnSpc>
              <a:spcAft>
                <a:spcPct val="0"/>
              </a:spcAft>
              <a:buClr>
                <a:srgbClr val="CC33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altLang="tr-TR" sz="2800" kern="0" dirty="0" smtClean="0">
                <a:solidFill>
                  <a:srgbClr val="000000"/>
                </a:solidFill>
                <a:cs typeface="Arial"/>
              </a:rPr>
              <a:t>Hasta /yaralının </a:t>
            </a:r>
            <a:r>
              <a:rPr lang="tr-TR" altLang="tr-TR" sz="2800" b="1" kern="0" dirty="0" smtClean="0">
                <a:solidFill>
                  <a:schemeClr val="tx1"/>
                </a:solidFill>
                <a:cs typeface="Arial"/>
              </a:rPr>
              <a:t>bilinci</a:t>
            </a:r>
            <a:r>
              <a:rPr lang="tr-TR" altLang="tr-TR" sz="2800" kern="0" dirty="0" smtClean="0">
                <a:solidFill>
                  <a:srgbClr val="000000"/>
                </a:solidFill>
                <a:cs typeface="Arial"/>
              </a:rPr>
              <a:t> kontrol edilir.</a:t>
            </a:r>
          </a:p>
          <a:p>
            <a:pPr marL="342900" lvl="0" indent="-342900" eaLnBrk="0" fontAlgn="base" hangingPunct="0">
              <a:lnSpc>
                <a:spcPct val="150000"/>
              </a:lnSpc>
              <a:spcAft>
                <a:spcPct val="0"/>
              </a:spcAft>
              <a:buClr>
                <a:srgbClr val="CC33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altLang="tr-TR" sz="2800" kern="0" dirty="0" smtClean="0">
                <a:solidFill>
                  <a:srgbClr val="000000"/>
                </a:solidFill>
                <a:cs typeface="Arial"/>
              </a:rPr>
              <a:t>Sıkan giysiler </a:t>
            </a:r>
            <a:r>
              <a:rPr lang="tr-TR" altLang="tr-TR" sz="2800" b="1" kern="0" dirty="0" smtClean="0">
                <a:solidFill>
                  <a:srgbClr val="000000"/>
                </a:solidFill>
                <a:cs typeface="Arial"/>
              </a:rPr>
              <a:t>gevşetilir.</a:t>
            </a:r>
          </a:p>
          <a:p>
            <a:pPr marL="342900" lvl="0" indent="-342900" eaLnBrk="0" fontAlgn="base" hangingPunct="0">
              <a:lnSpc>
                <a:spcPct val="150000"/>
              </a:lnSpc>
              <a:spcAft>
                <a:spcPct val="0"/>
              </a:spcAft>
              <a:buClr>
                <a:srgbClr val="CC33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altLang="tr-TR" sz="2800" kern="0" dirty="0" smtClean="0">
                <a:solidFill>
                  <a:schemeClr val="tx1"/>
                </a:solidFill>
                <a:cs typeface="Arial"/>
              </a:rPr>
              <a:t>Ağız içinde </a:t>
            </a:r>
            <a:r>
              <a:rPr lang="tr-TR" altLang="tr-TR" sz="2800" b="1" kern="0" dirty="0" smtClean="0">
                <a:solidFill>
                  <a:schemeClr val="tx1"/>
                </a:solidFill>
                <a:cs typeface="Arial"/>
              </a:rPr>
              <a:t>yabancı cisim </a:t>
            </a:r>
            <a:r>
              <a:rPr lang="tr-TR" altLang="tr-TR" sz="2800" kern="0" dirty="0" smtClean="0">
                <a:solidFill>
                  <a:srgbClr val="000000"/>
                </a:solidFill>
                <a:cs typeface="Arial"/>
              </a:rPr>
              <a:t>olup olmadığı kontrol edilir.</a:t>
            </a:r>
          </a:p>
          <a:p>
            <a:pPr marL="342900" lvl="0" indent="-342900" eaLnBrk="0" fontAlgn="base" hangingPunct="0">
              <a:lnSpc>
                <a:spcPct val="150000"/>
              </a:lnSpc>
              <a:spcAft>
                <a:spcPct val="0"/>
              </a:spcAft>
              <a:buClr>
                <a:srgbClr val="CC33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altLang="tr-TR" sz="2800" kern="0" dirty="0" smtClean="0">
                <a:solidFill>
                  <a:srgbClr val="000000"/>
                </a:solidFill>
                <a:cs typeface="Arial"/>
              </a:rPr>
              <a:t>Bak-dinle –hisset ile </a:t>
            </a:r>
            <a:r>
              <a:rPr lang="tr-TR" altLang="tr-TR" sz="2800" b="1" kern="0" dirty="0" smtClean="0">
                <a:solidFill>
                  <a:srgbClr val="000000"/>
                </a:solidFill>
                <a:cs typeface="Arial"/>
              </a:rPr>
              <a:t>solunum</a:t>
            </a:r>
            <a:r>
              <a:rPr lang="tr-TR" altLang="tr-TR" sz="2800" kern="0" dirty="0" smtClean="0">
                <a:solidFill>
                  <a:srgbClr val="000000"/>
                </a:solidFill>
                <a:cs typeface="Arial"/>
              </a:rPr>
              <a:t> kontrol edilir.</a:t>
            </a:r>
          </a:p>
          <a:p>
            <a:pPr marL="342900" lvl="0" indent="-342900" eaLnBrk="0" fontAlgn="base" hangingPunct="0">
              <a:lnSpc>
                <a:spcPct val="150000"/>
              </a:lnSpc>
              <a:spcAft>
                <a:spcPct val="0"/>
              </a:spcAft>
              <a:buClr>
                <a:srgbClr val="CC33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altLang="tr-TR" sz="2800" kern="0" dirty="0" smtClean="0">
                <a:solidFill>
                  <a:srgbClr val="000000"/>
                </a:solidFill>
                <a:cs typeface="Arial"/>
              </a:rPr>
              <a:t>Şah damarından </a:t>
            </a:r>
            <a:r>
              <a:rPr lang="tr-TR" altLang="tr-TR" sz="2800" b="1" kern="0" dirty="0" smtClean="0">
                <a:solidFill>
                  <a:srgbClr val="000000"/>
                </a:solidFill>
                <a:cs typeface="Arial"/>
              </a:rPr>
              <a:t>nabız</a:t>
            </a:r>
            <a:r>
              <a:rPr lang="tr-TR" altLang="tr-TR" sz="2800" kern="0" dirty="0" smtClean="0">
                <a:solidFill>
                  <a:srgbClr val="000000"/>
                </a:solidFill>
                <a:cs typeface="Arial"/>
              </a:rPr>
              <a:t> kontrol edilir.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519402" y="1370139"/>
            <a:ext cx="11212290" cy="59833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0" vert="horz" wrap="square" lIns="0" tIns="22860" rIns="0" bIns="22860" numCol="1" spcCol="1270" anchor="ctr" anchorCtr="0">
            <a:noAutofit/>
          </a:bodyPr>
          <a:lstStyle/>
          <a:p>
            <a:pPr algn="ctr"/>
            <a:r>
              <a:rPr lang="tr-TR" altLang="tr-TR" sz="3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KOMADA İLK YARDIM</a:t>
            </a:r>
            <a:endParaRPr lang="tr-TR" altLang="tr-TR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İçerik Yer Tutucusu 2">
            <a:extLst>
              <a:ext uri="{FF2B5EF4-FFF2-40B4-BE49-F238E27FC236}">
                <a16:creationId xmlns:a16="http://schemas.microsoft.com/office/drawing/2014/main" xmlns="" id="{D143437C-D99F-4B3A-80C4-2A6DE9B9231A}"/>
              </a:ext>
            </a:extLst>
          </p:cNvPr>
          <p:cNvSpPr txBox="1">
            <a:spLocks/>
          </p:cNvSpPr>
          <p:nvPr/>
        </p:nvSpPr>
        <p:spPr>
          <a:xfrm>
            <a:off x="653143" y="2415821"/>
            <a:ext cx="10944808" cy="376114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592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8715</TotalTime>
  <Words>1218</Words>
  <Application>Microsoft Office PowerPoint</Application>
  <PresentationFormat>Geniş ekran</PresentationFormat>
  <Paragraphs>206</Paragraphs>
  <Slides>37</Slides>
  <Notes>19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37</vt:i4>
      </vt:variant>
    </vt:vector>
  </HeadingPairs>
  <TitlesOfParts>
    <vt:vector size="44" baseType="lpstr">
      <vt:lpstr>Arial</vt:lpstr>
      <vt:lpstr>Arial Black</vt:lpstr>
      <vt:lpstr>Calibri</vt:lpstr>
      <vt:lpstr>Calibri Light</vt:lpstr>
      <vt:lpstr>Times New Roman</vt:lpstr>
      <vt:lpstr>Wingdings</vt:lpstr>
      <vt:lpstr>Office Teması</vt:lpstr>
      <vt:lpstr>MİLLÎ EĞİTİM BAKANLIĞI İŞYERİ SAĞLIK VE GÜVENLİK BİRİMİ  DAİRE BAŞKANLIĞI 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Faruk EREN</dc:creator>
  <cp:lastModifiedBy>HulyaDEMIRHAN</cp:lastModifiedBy>
  <cp:revision>1031</cp:revision>
  <cp:lastPrinted>2018-06-05T14:42:51Z</cp:lastPrinted>
  <dcterms:created xsi:type="dcterms:W3CDTF">2018-02-16T13:33:45Z</dcterms:created>
  <dcterms:modified xsi:type="dcterms:W3CDTF">2021-11-12T13:22:40Z</dcterms:modified>
</cp:coreProperties>
</file>