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90" r:id="rId1"/>
  </p:sldMasterIdLst>
  <p:notesMasterIdLst>
    <p:notesMasterId r:id="rId26"/>
  </p:notesMasterIdLst>
  <p:sldIdLst>
    <p:sldId id="728" r:id="rId2"/>
    <p:sldId id="787" r:id="rId3"/>
    <p:sldId id="1333" r:id="rId4"/>
    <p:sldId id="1334" r:id="rId5"/>
    <p:sldId id="1335" r:id="rId6"/>
    <p:sldId id="1340" r:id="rId7"/>
    <p:sldId id="1401" r:id="rId8"/>
    <p:sldId id="1336" r:id="rId9"/>
    <p:sldId id="1338" r:id="rId10"/>
    <p:sldId id="1342" r:id="rId11"/>
    <p:sldId id="1354" r:id="rId12"/>
    <p:sldId id="1373" r:id="rId13"/>
    <p:sldId id="1374" r:id="rId14"/>
    <p:sldId id="1358" r:id="rId15"/>
    <p:sldId id="1346" r:id="rId16"/>
    <p:sldId id="1405" r:id="rId17"/>
    <p:sldId id="1359" r:id="rId18"/>
    <p:sldId id="1347" r:id="rId19"/>
    <p:sldId id="1360" r:id="rId20"/>
    <p:sldId id="1369" r:id="rId21"/>
    <p:sldId id="1402" r:id="rId22"/>
    <p:sldId id="1406" r:id="rId23"/>
    <p:sldId id="1403" r:id="rId24"/>
    <p:sldId id="1408" r:id="rId25"/>
  </p:sldIdLst>
  <p:sldSz cx="12192000" cy="6858000"/>
  <p:notesSz cx="6794500" cy="9906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MAL ÜNAL" initials="CÜ" lastIdx="1" clrIdx="0">
    <p:extLst>
      <p:ext uri="{19B8F6BF-5375-455C-9EA6-DF929625EA0E}">
        <p15:presenceInfo xmlns:p15="http://schemas.microsoft.com/office/powerpoint/2012/main" userId="2b104061d5e211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D745D7"/>
    <a:srgbClr val="FE9C9C"/>
    <a:srgbClr val="F16565"/>
    <a:srgbClr val="70AD47"/>
    <a:srgbClr val="8C3462"/>
    <a:srgbClr val="F3D9D9"/>
    <a:srgbClr val="F8E8E8"/>
    <a:srgbClr val="EB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47890" y="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r">
              <a:defRPr sz="1200"/>
            </a:lvl1pPr>
          </a:lstStyle>
          <a:p>
            <a:fld id="{7ACF8F7F-4C44-408C-88B6-A6BF56A9F84D}" type="datetimeFigureOut">
              <a:rPr lang="tr-TR" smtClean="0"/>
              <a:t>12.11.2021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36663"/>
            <a:ext cx="5946775" cy="3344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8" tIns="45635" rIns="91268" bIns="45635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133" y="4767681"/>
            <a:ext cx="5436234" cy="3899675"/>
          </a:xfrm>
          <a:prstGeom prst="rect">
            <a:avLst/>
          </a:prstGeom>
        </p:spPr>
        <p:txBody>
          <a:bodyPr vert="horz" lIns="91268" tIns="45635" rIns="91268" bIns="45635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0864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47890" y="940864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r">
              <a:defRPr sz="1200"/>
            </a:lvl1pPr>
          </a:lstStyle>
          <a:p>
            <a:fld id="{4307AC83-186E-44C2-A192-69712972D4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546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328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80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111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4910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4376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766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4974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1775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3217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6A86-542B-435F-B08D-AF2F6F91C994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084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604D1-8752-4679-986D-F130D3CB04CC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12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F1E9-2924-4E3F-BAF9-8598FAAF24C3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9427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 userDrawn="1"/>
        </p:nvSpPr>
        <p:spPr>
          <a:xfrm>
            <a:off x="0" y="0"/>
            <a:ext cx="12192000" cy="894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Unvan 1"/>
          <p:cNvSpPr>
            <a:spLocks noGrp="1"/>
          </p:cNvSpPr>
          <p:nvPr>
            <p:ph type="title" hasCustomPrompt="1"/>
          </p:nvPr>
        </p:nvSpPr>
        <p:spPr>
          <a:xfrm>
            <a:off x="0" y="10633"/>
            <a:ext cx="12192000" cy="850605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tr-TR" dirty="0"/>
              <a:t>         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D67-8B05-4B2E-971F-B434FDD9AB49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" y="31899"/>
            <a:ext cx="838200" cy="841003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 userDrawn="1"/>
        </p:nvSpPr>
        <p:spPr>
          <a:xfrm>
            <a:off x="912623" y="107039"/>
            <a:ext cx="3228557" cy="680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DESTEK HİZMETLERİ </a:t>
            </a:r>
            <a:b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GENEL MÜDÜRLÜĞÜ</a:t>
            </a:r>
            <a:endParaRPr lang="tr-TR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7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1948-1B73-4E3F-BDE7-D4A2744EF5A8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723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A32DC-1DAC-43FE-9FA7-6E635CD171FD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253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B7-331C-4D28-A8BA-C287AA4B8AAF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399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34351-B503-41A4-989B-3C02B9529574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474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 userDrawn="1"/>
        </p:nvSpPr>
        <p:spPr>
          <a:xfrm>
            <a:off x="0" y="658025"/>
            <a:ext cx="12192000" cy="640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7D15-6306-4555-9423-AAD7FA874A97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Merkez İSGB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11363227" y="6309215"/>
            <a:ext cx="477543" cy="477542"/>
          </a:xfrm>
        </p:spPr>
        <p:txBody>
          <a:bodyPr/>
          <a:lstStyle>
            <a:lvl1pPr algn="ctr">
              <a:defRPr sz="1800" b="1"/>
            </a:lvl1pPr>
          </a:lstStyle>
          <a:p>
            <a:fld id="{1EDBCF86-4C6C-45BD-AB90-9F5A9BF58AB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Unvan 1"/>
          <p:cNvSpPr txBox="1">
            <a:spLocks/>
          </p:cNvSpPr>
          <p:nvPr userDrawn="1"/>
        </p:nvSpPr>
        <p:spPr>
          <a:xfrm>
            <a:off x="1627138" y="794166"/>
            <a:ext cx="8757833" cy="453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MERKEZ İŞYERİ</a:t>
            </a:r>
            <a:r>
              <a:rPr lang="tr-TR" sz="2400" b="1" cap="none" spc="0" baseline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SAĞLIK VE GÜVENLİK BİRİMİ</a:t>
            </a:r>
          </a:p>
        </p:txBody>
      </p:sp>
      <p:cxnSp>
        <p:nvCxnSpPr>
          <p:cNvPr id="15" name="Düz Bağlayıcı 14"/>
          <p:cNvCxnSpPr>
            <a:endCxn id="16" idx="2"/>
          </p:cNvCxnSpPr>
          <p:nvPr userDrawn="1"/>
        </p:nvCxnSpPr>
        <p:spPr>
          <a:xfrm>
            <a:off x="885335" y="6532940"/>
            <a:ext cx="10477893" cy="150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11363228" y="6309215"/>
            <a:ext cx="477542" cy="4775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Oval 6"/>
          <p:cNvSpPr/>
          <p:nvPr userDrawn="1"/>
        </p:nvSpPr>
        <p:spPr>
          <a:xfrm>
            <a:off x="327905" y="51276"/>
            <a:ext cx="1227430" cy="12274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5" y="51278"/>
            <a:ext cx="1239135" cy="123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69" y="51276"/>
            <a:ext cx="1477700" cy="121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4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563-5940-4660-AD98-C94B09F5F84A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741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6407-2BD7-4A2B-B695-7369B887FC1C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110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F39B-2E78-4927-97E1-2303DE3FCD2A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392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8B5D9-5347-43EF-9D7A-CAA8CB63A481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97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com.tr/url?sa=i&amp;rct=j&amp;q=&amp;esrc=s&amp;source=images&amp;cd=&amp;ved=0ahUKEwi_4KDZtKPQAhVEDxoKHW7uAK4QjRwIBw&amp;url=http://yumurtaliekmek.com/nemrut-dagi-nerededir/&amp;bvm=bv.138493631,d.d24&amp;psig=AFQjCNHY2hZH4kwQGV1nBdvQZMAxGj_2TA&amp;ust=1479046703800023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67172" y="2667786"/>
            <a:ext cx="11555634" cy="3488315"/>
          </a:xfrm>
        </p:spPr>
        <p:txBody>
          <a:bodyPr>
            <a:normAutofit fontScale="90000"/>
          </a:bodyPr>
          <a:lstStyle/>
          <a:p>
            <a:pPr lvl="0"/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MİLLÎ EĞİTİM BAKANLIĞI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İŞYERİ SAĞLIK VE GÜVENLİK BİRİMİ 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DAİRE BAŞKANLIĞI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endParaRPr lang="tr-TR" sz="3100" dirty="0">
              <a:ln w="9525">
                <a:solidFill>
                  <a:schemeClr val="bg1"/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777806" y="6284422"/>
            <a:ext cx="67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smtClean="0"/>
              <a:t>2021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13" y="727779"/>
            <a:ext cx="2170592" cy="207583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51" y="666323"/>
            <a:ext cx="2277280" cy="21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3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56454" y="2301057"/>
            <a:ext cx="7355033" cy="338182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Burkulan eklem sıkıştırıcı bir bandajla tespit edilir.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Şişliği azaltmak için bölge yukarı kaldırılır.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Hareket ettirilmez.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Tıbbi yardım istenir (</a:t>
            </a:r>
            <a:r>
              <a:rPr lang="tr-TR" alt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112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).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63550" y="1358308"/>
            <a:ext cx="11377220" cy="5660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BURKULMALARDA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5" t="36007" b="1385"/>
          <a:stretch/>
        </p:blipFill>
        <p:spPr bwMode="auto">
          <a:xfrm>
            <a:off x="8540033" y="2524834"/>
            <a:ext cx="3061965" cy="293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4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99535" y="2296436"/>
            <a:ext cx="5687868" cy="382835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  <a:buClr>
                <a:srgbClr val="C00000"/>
              </a:buClr>
              <a:buSzPct val="75000"/>
            </a:pPr>
            <a:r>
              <a:rPr lang="tr-TR" sz="2800" b="1" dirty="0" smtClean="0">
                <a:cs typeface="Arial" panose="020B0604020202020204" pitchFamily="34" charset="0"/>
              </a:rPr>
              <a:t>Çıkık: </a:t>
            </a:r>
            <a:r>
              <a:rPr lang="tr-TR" sz="2800" dirty="0" smtClean="0">
                <a:cs typeface="Arial" panose="020B0604020202020204" pitchFamily="34" charset="0"/>
              </a:rPr>
              <a:t>Eklem yüzeylerinin 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kalıcı </a:t>
            </a:r>
            <a:r>
              <a:rPr lang="tr-TR" sz="2800" dirty="0" smtClean="0">
                <a:cs typeface="Arial" panose="020B0604020202020204" pitchFamily="34" charset="0"/>
              </a:rPr>
              <a:t>olarak ayrılmasıdır.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buClr>
                <a:srgbClr val="C00000"/>
              </a:buClr>
              <a:buSzPct val="75000"/>
            </a:pPr>
            <a:r>
              <a:rPr lang="tr-TR" sz="2800" b="1" dirty="0" smtClean="0">
                <a:cs typeface="Arial" panose="020B0604020202020204" pitchFamily="34" charset="0"/>
              </a:rPr>
              <a:t>Belirtiler;</a:t>
            </a:r>
          </a:p>
          <a:p>
            <a:pPr marL="469900" marR="5080" indent="-457200" algn="just"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cs typeface="Arial" panose="020B0604020202020204" pitchFamily="34" charset="0"/>
              </a:rPr>
              <a:t>Yoğun ağrı,</a:t>
            </a:r>
          </a:p>
          <a:p>
            <a:pPr marL="469900" marR="5080" indent="-457200" algn="just"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cs typeface="Arial" panose="020B0604020202020204" pitchFamily="34" charset="0"/>
              </a:rPr>
              <a:t>Kızarıklık, şişlik,</a:t>
            </a:r>
          </a:p>
          <a:p>
            <a:pPr marL="469900" marR="5080" indent="-457200" algn="just"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cs typeface="Arial" panose="020B0604020202020204" pitchFamily="34" charset="0"/>
              </a:rPr>
              <a:t>İşlev kaybı,</a:t>
            </a:r>
          </a:p>
          <a:p>
            <a:pPr marL="469900" marR="5080" indent="-457200" algn="just"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cs typeface="Arial" panose="020B0604020202020204" pitchFamily="34" charset="0"/>
              </a:rPr>
              <a:t>Eklem bozukluğu.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463550" y="1326459"/>
            <a:ext cx="11377220" cy="5660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ÇIKIKLAR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2" t="23081" r="2271"/>
          <a:stretch/>
        </p:blipFill>
        <p:spPr bwMode="auto">
          <a:xfrm>
            <a:off x="7533565" y="2367726"/>
            <a:ext cx="2792434" cy="368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6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59428" y="2524106"/>
            <a:ext cx="7461240" cy="279551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69900" marR="5080" indent="-457200" algn="just"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Eklem bulunduğu şekilde tespit edilir.</a:t>
            </a:r>
          </a:p>
          <a:p>
            <a:pPr marL="469900" marR="5080" indent="-457200" algn="just"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Çıkık yerine oturtulmaya çalışılmaz.</a:t>
            </a:r>
          </a:p>
          <a:p>
            <a:pPr marL="469900" marR="5080" indent="-457200" algn="just"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Hasta/yaralıya ağızdan hiçbir şey verilmez.</a:t>
            </a:r>
          </a:p>
          <a:p>
            <a:pPr marL="469900" marR="5080" indent="-457200" algn="just"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Bölgede nabız, deri rengi ve ısısı kontrol edilir.</a:t>
            </a:r>
          </a:p>
          <a:p>
            <a:pPr marL="469900" marR="5080" indent="-457200" algn="just"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Tıbbi yardım istenir (</a:t>
            </a:r>
            <a:r>
              <a:rPr 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112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).</a:t>
            </a:r>
            <a:endParaRPr lang="tr-TR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-3526972" y="1655495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463550" y="1372482"/>
            <a:ext cx="11377220" cy="6064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ÇIKIKLARDA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8" t="21773" r="4605" b="19546"/>
          <a:stretch/>
        </p:blipFill>
        <p:spPr bwMode="auto">
          <a:xfrm>
            <a:off x="8734567" y="2524106"/>
            <a:ext cx="2347415" cy="2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463550" y="1376302"/>
            <a:ext cx="11377220" cy="5660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ÇIKIKLARDA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6"/>
          <a:stretch/>
        </p:blipFill>
        <p:spPr bwMode="auto">
          <a:xfrm>
            <a:off x="2337044" y="2253103"/>
            <a:ext cx="7371052" cy="373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28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696417" y="2217482"/>
            <a:ext cx="10858259" cy="338967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endParaRPr lang="tr-TR" sz="1000" dirty="0" smtClean="0">
              <a:solidFill>
                <a:srgbClr val="C00000"/>
              </a:solidFill>
            </a:endParaRP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Tespit yapılırken yaralı bölge sabit tutulur.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Yara varsa üzeri temiz bir bezle kapatılır.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Tespit malzemesi önce yumuşak malzeme ile kaplanır.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Yaralı bölge nasıl bulunduysa öyle tespit edilir, düzeltilmeye çalışılmaz.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Tespit; kırık, çıkık ve burkulmanın üstünde ve altında kalan eklemleri de içerecek şekilde yapılır.</a:t>
            </a:r>
            <a:endParaRPr lang="tr-TR" sz="2800" dirty="0">
              <a:solidFill>
                <a:schemeClr val="tx1"/>
              </a:solidFill>
            </a:endParaRPr>
          </a:p>
          <a:p>
            <a:pPr marL="171450" indent="-17145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endParaRPr lang="tr-TR" sz="800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322765" y="1349373"/>
            <a:ext cx="11377220" cy="6086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KIRIK, ÇIKIK VE BURKULMALARDA TESPİT UYGULAMALARI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340334" y="1365620"/>
            <a:ext cx="11377220" cy="6086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KOL VE KÖPRÜCÜK KEMİĞİ TESPİTİ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2" b="5132"/>
          <a:stretch/>
        </p:blipFill>
        <p:spPr bwMode="auto">
          <a:xfrm>
            <a:off x="2859098" y="2430428"/>
            <a:ext cx="6544756" cy="34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7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16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354367" y="1365620"/>
            <a:ext cx="11377220" cy="6086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PAZI KEMİĞİ TESPİTİ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7" r="5884"/>
          <a:stretch/>
        </p:blipFill>
        <p:spPr bwMode="auto">
          <a:xfrm>
            <a:off x="3177980" y="2436462"/>
            <a:ext cx="5729993" cy="341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98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17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489854" y="1364776"/>
            <a:ext cx="11212290" cy="6721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DİRSEK KIRIĞI TESPİTİ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20941" r="10545"/>
          <a:stretch/>
        </p:blipFill>
        <p:spPr bwMode="auto">
          <a:xfrm>
            <a:off x="3058884" y="2240260"/>
            <a:ext cx="6074229" cy="411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1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89855" y="1342041"/>
            <a:ext cx="11212290" cy="5822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ÖN KOL /BİLEK KEMİĞİ TESPİTİ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6" t="26752" r="31266"/>
          <a:stretch/>
        </p:blipFill>
        <p:spPr bwMode="auto">
          <a:xfrm>
            <a:off x="4546732" y="2255318"/>
            <a:ext cx="3098536" cy="37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8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89855" y="1342041"/>
            <a:ext cx="11212290" cy="5822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KALÇA KEMİĞİ KIRIĞI TESPİTİ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9"/>
          <a:stretch/>
        </p:blipFill>
        <p:spPr bwMode="auto">
          <a:xfrm>
            <a:off x="2699266" y="2467666"/>
            <a:ext cx="6793468" cy="357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94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1136010" y="1829192"/>
            <a:ext cx="101904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4400" b="1" dirty="0">
                <a:solidFill>
                  <a:srgbClr val="CC0000"/>
                </a:solidFill>
                <a:latin typeface="Arial" charset="0"/>
              </a:rPr>
              <a:t>KIRIK, ÇIKIK ve BURKULMALAR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8"/>
          <a:stretch/>
        </p:blipFill>
        <p:spPr bwMode="auto">
          <a:xfrm>
            <a:off x="3144005" y="2841358"/>
            <a:ext cx="6174419" cy="298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4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628480" y="1320270"/>
            <a:ext cx="11212290" cy="5822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UYLUK KEMİĞİ KIRIĞI TESPİTİ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4"/>
          <a:stretch/>
        </p:blipFill>
        <p:spPr bwMode="auto">
          <a:xfrm>
            <a:off x="2719775" y="2110454"/>
            <a:ext cx="7029699" cy="419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1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505650" y="1363812"/>
            <a:ext cx="11212290" cy="5822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DİZ KAPAĞI KIRIĞI TESPİTİ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7" r="5518"/>
          <a:stretch/>
        </p:blipFill>
        <p:spPr bwMode="auto">
          <a:xfrm>
            <a:off x="3383769" y="2541884"/>
            <a:ext cx="5456052" cy="317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77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22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81262" y="1377460"/>
            <a:ext cx="11212290" cy="5822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KAVAL KEMİĞİ KIRIĞI TESPİTİ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1" r="14251" b="3292"/>
          <a:stretch/>
        </p:blipFill>
        <p:spPr bwMode="auto">
          <a:xfrm>
            <a:off x="3575713" y="2295474"/>
            <a:ext cx="5023388" cy="334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5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519298" y="1363812"/>
            <a:ext cx="11212290" cy="5822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AYAK/AYAK BİLEĞİNİN TESPİTİ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9" r="4544"/>
          <a:stretch/>
        </p:blipFill>
        <p:spPr bwMode="auto">
          <a:xfrm>
            <a:off x="2237768" y="2280546"/>
            <a:ext cx="7775349" cy="369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4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24</a:t>
            </a:fld>
            <a:endParaRPr lang="tr-TR" dirty="0"/>
          </a:p>
        </p:txBody>
      </p:sp>
      <p:pic>
        <p:nvPicPr>
          <p:cNvPr id="6" name="Picture 2" descr="nemrut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29" y="1545771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51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827479" y="2186623"/>
            <a:ext cx="10532076" cy="374300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 lvl="0">
              <a:spcBef>
                <a:spcPts val="1789"/>
              </a:spcBef>
              <a:buClr>
                <a:srgbClr val="C00000"/>
              </a:buClr>
              <a:buSzPct val="75000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b="1" spc="-5" dirty="0" smtClean="0">
                <a:solidFill>
                  <a:srgbClr val="C00000"/>
                </a:solidFill>
                <a:cs typeface="Arial"/>
              </a:rPr>
              <a:t>Kırık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; kemik bütünlüğünün bozulmasıdır. Kırıklar darbe sonucu ya da kendiliğinden oluşabilir.</a:t>
            </a:r>
          </a:p>
          <a:p>
            <a:pPr marL="12700" lvl="0">
              <a:spcBef>
                <a:spcPts val="1789"/>
              </a:spcBef>
              <a:buClr>
                <a:srgbClr val="C00000"/>
              </a:buClr>
              <a:buSzPct val="75000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b="1" spc="-5" dirty="0" smtClean="0">
                <a:solidFill>
                  <a:srgbClr val="C00000"/>
                </a:solidFill>
                <a:cs typeface="Arial"/>
              </a:rPr>
              <a:t>Kırık Çeşitleri</a:t>
            </a:r>
          </a:p>
          <a:p>
            <a:pPr marL="527050" lvl="0" indent="-514350">
              <a:spcBef>
                <a:spcPts val="1789"/>
              </a:spcBef>
              <a:buClr>
                <a:srgbClr val="C00000"/>
              </a:buClr>
              <a:buSzPct val="100000"/>
              <a:buAutoNum type="arabicPeriod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b="1" spc="-5" dirty="0" smtClean="0">
                <a:solidFill>
                  <a:srgbClr val="C00000"/>
                </a:solidFill>
                <a:cs typeface="Arial"/>
              </a:rPr>
              <a:t>Kapalı kırık: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Kemik bütünlüğü bozulmuş ancak deri sağlamdır.</a:t>
            </a:r>
          </a:p>
          <a:p>
            <a:pPr marL="527050" lvl="0" indent="-514350">
              <a:spcBef>
                <a:spcPts val="1789"/>
              </a:spcBef>
              <a:buClr>
                <a:srgbClr val="C00000"/>
              </a:buClr>
              <a:buSzPct val="100000"/>
              <a:buAutoNum type="arabicPeriod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b="1" spc="-5" dirty="0" smtClean="0">
                <a:solidFill>
                  <a:srgbClr val="C00000"/>
                </a:solidFill>
                <a:cs typeface="Arial"/>
              </a:rPr>
              <a:t>Açık kırık: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Deri bütünlüğü bozulmuştur. Kemik uçları dışarı çıkabilir. Kanama ve enfeksiyon riski vardır.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87372" y="1342680"/>
            <a:ext cx="11212290" cy="5732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KIRIKLAR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532945" y="1351128"/>
            <a:ext cx="11212290" cy="6164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KIRIKLAR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30540" r="6177" b="4058"/>
          <a:stretch/>
        </p:blipFill>
        <p:spPr bwMode="auto">
          <a:xfrm>
            <a:off x="3352346" y="2364012"/>
            <a:ext cx="5573487" cy="354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2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1242529" y="2316508"/>
            <a:ext cx="9984191" cy="334089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1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Belirtiler; </a:t>
            </a:r>
          </a:p>
          <a:p>
            <a:pPr lvl="1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endParaRPr lang="tr-TR" altLang="tr-TR" sz="12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Hareketle artan ağrı,</a:t>
            </a:r>
          </a:p>
          <a:p>
            <a:pPr marL="914400" lvl="1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Şekil bozukluğu,</a:t>
            </a:r>
          </a:p>
          <a:p>
            <a:pPr marL="914400" lvl="1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Hareket kaybı,</a:t>
            </a:r>
          </a:p>
          <a:p>
            <a:pPr marL="914400" lvl="1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Şişlik,</a:t>
            </a:r>
          </a:p>
          <a:p>
            <a:pPr marL="914400" lvl="1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Kanama nedeniyle morarma.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628480" y="1364451"/>
            <a:ext cx="11212290" cy="5732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KIRIKLAR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74442" y="2266180"/>
            <a:ext cx="10488785" cy="278999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Kırık yanındaki damar, sinir, kaslarda yaralanma ve sıkışma,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Kırık bölgede nabız alınamaması, solukluk, soğukluk,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Parçalı kırıklarda kanamaya bağlı şok görülebilir.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512689" y="1362479"/>
            <a:ext cx="11212290" cy="5543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KIRIĞIN YOL AÇABİLECEĞİ OLUMSUZ DURUMLAR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63235" y="1348433"/>
            <a:ext cx="11212290" cy="5813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KIRIKLARDA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79998" y="2313233"/>
            <a:ext cx="10587694" cy="317316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Hayatı tehdit eden yaralanmalara öncelik verilir.</a:t>
            </a:r>
          </a:p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Hasta/yaralı hareket ettirilmez, sıcak tutulur.</a:t>
            </a:r>
          </a:p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Kol etkilenmişse yüzük, saat vb. eşyalar çıkarılır.</a:t>
            </a:r>
          </a:p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Kırık şüphesi olan bölge ani hareketlerden kaçınılarak sopa, karton, tahta gibi sert malzemelerle (</a:t>
            </a:r>
            <a:r>
              <a:rPr lang="tr-TR" altLang="tr-TR" sz="2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atel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) komşu alt ve üst eklemleri içine alacak şekilde tespit edilir/sabitlenir.</a:t>
            </a:r>
          </a:p>
        </p:txBody>
      </p:sp>
    </p:spTree>
    <p:extLst>
      <p:ext uri="{BB962C8B-B14F-4D97-AF65-F5344CB8AC3E}">
        <p14:creationId xmlns:p14="http://schemas.microsoft.com/office/powerpoint/2010/main" val="27512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153290" y="2215931"/>
            <a:ext cx="9832180" cy="380711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Açık kırıklarda tespitten önce yara üzeri bezle kapatılır.</a:t>
            </a:r>
          </a:p>
          <a:p>
            <a:pPr marL="457200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Kırık bölgede sık aralıklarla nabız ve vücut ısısı kontrol edilir.</a:t>
            </a:r>
          </a:p>
          <a:p>
            <a:pPr marL="457200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Tespit ve sargı yapılırken parmaklar görünecek şekilde açıkta bırakılır. Böylece parmaklarda derinin rengi ve ısısı kontrol edilir.</a:t>
            </a:r>
          </a:p>
          <a:p>
            <a:pPr marL="457200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Kırık kol ve bacaklar yukarıda tutulur.</a:t>
            </a:r>
          </a:p>
          <a:p>
            <a:pPr marL="457200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Tıbbi yardım istenir(</a:t>
            </a:r>
            <a:r>
              <a:rPr lang="tr-TR" altLang="tr-TR" sz="2800" b="1" kern="0" dirty="0" smtClean="0">
                <a:solidFill>
                  <a:srgbClr val="000000"/>
                </a:solidFill>
                <a:cs typeface="Arial"/>
              </a:rPr>
              <a:t>112</a:t>
            </a: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).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463235" y="1348433"/>
            <a:ext cx="11212290" cy="5813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KIRIKLARDA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9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91570" y="2250621"/>
            <a:ext cx="7861111" cy="405859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>
              <a:spcBef>
                <a:spcPts val="815"/>
              </a:spcBef>
              <a:buClr>
                <a:srgbClr val="C00000"/>
              </a:buClr>
              <a:buSzPct val="75000"/>
              <a:tabLst>
                <a:tab pos="741045" algn="l"/>
                <a:tab pos="1003935" algn="l"/>
              </a:tabLst>
            </a:pPr>
            <a:r>
              <a:rPr lang="tr-TR" sz="2800" b="1" dirty="0" smtClean="0">
                <a:solidFill>
                  <a:schemeClr val="tx1"/>
                </a:solidFill>
                <a:cs typeface="Arial"/>
              </a:rPr>
              <a:t>Burkulma: </a:t>
            </a:r>
            <a:r>
              <a:rPr lang="tr-TR" sz="2800" dirty="0" smtClean="0">
                <a:solidFill>
                  <a:schemeClr val="tx1"/>
                </a:solidFill>
                <a:cs typeface="Arial"/>
              </a:rPr>
              <a:t>Zorlama sonucu, eklem yüzeylerinin </a:t>
            </a:r>
            <a:r>
              <a:rPr lang="tr-TR" sz="2800" b="1" dirty="0" smtClean="0">
                <a:solidFill>
                  <a:srgbClr val="C00000"/>
                </a:solidFill>
                <a:cs typeface="Arial"/>
              </a:rPr>
              <a:t>anlık </a:t>
            </a:r>
            <a:r>
              <a:rPr lang="tr-TR" sz="2800" dirty="0" smtClean="0">
                <a:solidFill>
                  <a:schemeClr val="tx1"/>
                </a:solidFill>
                <a:cs typeface="Arial"/>
              </a:rPr>
              <a:t>olarak ayrılmasıdır.</a:t>
            </a:r>
          </a:p>
          <a:p>
            <a:pPr marL="12700">
              <a:spcBef>
                <a:spcPts val="815"/>
              </a:spcBef>
              <a:buClr>
                <a:srgbClr val="C00000"/>
              </a:buClr>
              <a:buSzPct val="75000"/>
              <a:tabLst>
                <a:tab pos="741045" algn="l"/>
                <a:tab pos="1003935" algn="l"/>
              </a:tabLst>
            </a:pPr>
            <a:r>
              <a:rPr lang="tr-TR" sz="2800" b="1" dirty="0" smtClean="0">
                <a:solidFill>
                  <a:schemeClr val="tx1"/>
                </a:solidFill>
                <a:cs typeface="Arial"/>
              </a:rPr>
              <a:t>Belirtiler;</a:t>
            </a:r>
          </a:p>
          <a:p>
            <a:pPr marL="527050" indent="-51435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Burkulan bölgede ağrı,</a:t>
            </a:r>
          </a:p>
          <a:p>
            <a:pPr marL="527050" indent="-51435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Kızarıklık,</a:t>
            </a:r>
          </a:p>
          <a:p>
            <a:pPr marL="527050" indent="-51435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Şişlik,</a:t>
            </a:r>
          </a:p>
          <a:p>
            <a:pPr marL="527050" indent="-51435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İşlev kaybı.</a:t>
            </a:r>
            <a:endParaRPr lang="tr-TR" sz="28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54368" y="1347633"/>
            <a:ext cx="11377220" cy="5660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BURKULMALAR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4" t="32504" r="440" b="4133"/>
          <a:stretch/>
        </p:blipFill>
        <p:spPr bwMode="auto">
          <a:xfrm>
            <a:off x="9123140" y="2727007"/>
            <a:ext cx="2240087" cy="31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5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9533</TotalTime>
  <Words>456</Words>
  <Application>Microsoft Office PowerPoint</Application>
  <PresentationFormat>Geniş ekran</PresentationFormat>
  <Paragraphs>106</Paragraphs>
  <Slides>24</Slides>
  <Notes>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Times New Roman</vt:lpstr>
      <vt:lpstr>Wingdings</vt:lpstr>
      <vt:lpstr>Office Teması</vt:lpstr>
      <vt:lpstr>MİLLÎ EĞİTİM BAKANLIĞI İŞYERİ SAĞLIK VE GÜVENLİK BİRİMİ  DAİRE BAŞKANLIĞI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Faruk EREN</dc:creator>
  <cp:lastModifiedBy>HulyaDEMIRHAN</cp:lastModifiedBy>
  <cp:revision>1195</cp:revision>
  <cp:lastPrinted>2018-06-05T14:42:51Z</cp:lastPrinted>
  <dcterms:created xsi:type="dcterms:W3CDTF">2018-02-16T13:33:45Z</dcterms:created>
  <dcterms:modified xsi:type="dcterms:W3CDTF">2021-11-12T13:22:54Z</dcterms:modified>
</cp:coreProperties>
</file>