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35"/>
  </p:notesMasterIdLst>
  <p:sldIdLst>
    <p:sldId id="728" r:id="rId2"/>
    <p:sldId id="787" r:id="rId3"/>
    <p:sldId id="1333" r:id="rId4"/>
    <p:sldId id="1334" r:id="rId5"/>
    <p:sldId id="1335" r:id="rId6"/>
    <p:sldId id="1340" r:id="rId7"/>
    <p:sldId id="1401" r:id="rId8"/>
    <p:sldId id="1336" r:id="rId9"/>
    <p:sldId id="1337" r:id="rId10"/>
    <p:sldId id="1338" r:id="rId11"/>
    <p:sldId id="1342" r:id="rId12"/>
    <p:sldId id="1354" r:id="rId13"/>
    <p:sldId id="1373" r:id="rId14"/>
    <p:sldId id="1374" r:id="rId15"/>
    <p:sldId id="1375" r:id="rId16"/>
    <p:sldId id="1358" r:id="rId17"/>
    <p:sldId id="1346" r:id="rId18"/>
    <p:sldId id="1405" r:id="rId19"/>
    <p:sldId id="1376" r:id="rId20"/>
    <p:sldId id="1359" r:id="rId21"/>
    <p:sldId id="1347" r:id="rId22"/>
    <p:sldId id="1360" r:id="rId23"/>
    <p:sldId id="1369" r:id="rId24"/>
    <p:sldId id="1402" r:id="rId25"/>
    <p:sldId id="1406" r:id="rId26"/>
    <p:sldId id="1407" r:id="rId27"/>
    <p:sldId id="1403" r:id="rId28"/>
    <p:sldId id="1408" r:id="rId29"/>
    <p:sldId id="1409" r:id="rId30"/>
    <p:sldId id="1410" r:id="rId31"/>
    <p:sldId id="1348" r:id="rId32"/>
    <p:sldId id="1411" r:id="rId33"/>
    <p:sldId id="1371" r:id="rId34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77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217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5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317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0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37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6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80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838200" y="815796"/>
            <a:ext cx="10080600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59" y="57402"/>
            <a:ext cx="1408411" cy="11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9" y="676019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59" y="676018"/>
            <a:ext cx="2323253" cy="19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634751" y="2359804"/>
            <a:ext cx="9034817" cy="28536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27050" indent="-51435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Organ ve sistemlerde işleyiş bozukluğuna yol açar.</a:t>
            </a:r>
          </a:p>
          <a:p>
            <a:pPr marL="527050" indent="-51435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Ağrı ve sıvı kaybına bağlı şok gelişebilir.</a:t>
            </a:r>
          </a:p>
          <a:p>
            <a:pPr marL="527050" indent="-51435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solidFill>
                  <a:schemeClr val="tx1"/>
                </a:solidFill>
                <a:cs typeface="Arial"/>
              </a:rPr>
              <a:t>Enfeksiyon oluşur.</a:t>
            </a:r>
            <a:endParaRPr lang="tr-TR" sz="2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66098"/>
            <a:ext cx="11377220" cy="566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YANIĞIN VÜCUTTA OLUMSUZ ETKİLERİ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68991" y="2227405"/>
            <a:ext cx="10187807" cy="383332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Kişi hala yanıyorsa paniğe kapılması ve koşması önlenir.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Hasta/yaralının üzeri battaniye vb. ile kapatılıp yerde yuvarlanması sağlanarak yanması durdurulur.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Yaşam belirtileri değerlendirilir (ABC).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Solunum yolunun etkilenip etkilenmediği kontrol edilir.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63550" y="1392073"/>
            <a:ext cx="11377220" cy="586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ISI İLE OLUŞAN 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63550" y="2411322"/>
            <a:ext cx="8340733" cy="342454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Yanmış alandaki deriler kaldırılmadan giysiler çıkarılır.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Yanık bölge en az 20 dakika yumuşak akan soğuk suyun altında tutulur (Yanık yüzeyi genişse ısı kaybı çok olacağından önerilmez.).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Şişlik oluşabileceği düşünülerek yüzük, bilezik vb. eşyalar çıkarılır.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63550" y="1371956"/>
            <a:ext cx="11377220" cy="6615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5" t="33686" b="11525"/>
          <a:stretch/>
        </p:blipFill>
        <p:spPr bwMode="auto">
          <a:xfrm>
            <a:off x="8933771" y="2411322"/>
            <a:ext cx="2429456" cy="326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209648" y="2221520"/>
            <a:ext cx="10631122" cy="366886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Takılan/ yapışan giysiler varsa kesilir.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Hijyene dikkat edilir.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Su toplamış yerler </a:t>
            </a:r>
            <a:r>
              <a:rPr lang="tr-T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patlatılmaz.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Yanık üzerine ilaç ya da yanık merhemi vb. </a:t>
            </a:r>
            <a:r>
              <a:rPr lang="tr-T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hiçbir madde sürülmez.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Hasta/yaralının üzeri battaniye ile örtülür.</a:t>
            </a:r>
            <a:endParaRPr 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-3526972" y="1655495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63550" y="1350570"/>
            <a:ext cx="11377220" cy="566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22481" y="2226412"/>
            <a:ext cx="10859357" cy="347835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Yanık bölgeler birlikte </a:t>
            </a:r>
            <a:r>
              <a:rPr lang="tr-TR" sz="2800" b="1" dirty="0" smtClean="0">
                <a:solidFill>
                  <a:schemeClr val="tx1"/>
                </a:solidFill>
              </a:rPr>
              <a:t>bandaj yapılmaz.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Yanık yüzeyi geniş ve sağlık kuruluşu uzaksa, hasta/yaralının kusması yoksa, bilinci yerindeyse ağızdan sıvı verilerek (1 L su-1 çay kaşığı karbonat- 1 çay kaşığı tuz) sıvı kaybı önlenir.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Tıbbi yardım istenir (112).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63550" y="1383482"/>
            <a:ext cx="11377220" cy="5817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3550" y="1363021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ISI İLE OLUŞAN 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8" r="3193"/>
          <a:stretch/>
        </p:blipFill>
        <p:spPr bwMode="auto">
          <a:xfrm>
            <a:off x="2768815" y="2195652"/>
            <a:ext cx="5842924" cy="38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739692" y="2264890"/>
            <a:ext cx="10858259" cy="352615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endParaRPr lang="tr-TR" sz="1000" dirty="0" smtClean="0">
              <a:solidFill>
                <a:srgbClr val="C00000"/>
              </a:solidFill>
            </a:endParaRP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Deriyle temas eden kimyasal maddenin en kısa sürede deri ile teması kesilir.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Bölge </a:t>
            </a:r>
            <a:r>
              <a:rPr lang="tr-TR" sz="2800" b="1" dirty="0" smtClean="0">
                <a:solidFill>
                  <a:schemeClr val="tx1"/>
                </a:solidFill>
              </a:rPr>
              <a:t>bol ve </a:t>
            </a:r>
            <a:r>
              <a:rPr lang="tr-TR" sz="2800" b="1" dirty="0" err="1" smtClean="0">
                <a:solidFill>
                  <a:schemeClr val="tx1"/>
                </a:solidFill>
              </a:rPr>
              <a:t>tazyiksiz</a:t>
            </a:r>
            <a:r>
              <a:rPr lang="tr-TR" sz="2800" b="1" dirty="0" smtClean="0">
                <a:solidFill>
                  <a:schemeClr val="tx1"/>
                </a:solidFill>
              </a:rPr>
              <a:t> suyla, en az 15-20 dakika</a:t>
            </a:r>
            <a:r>
              <a:rPr lang="tr-TR" sz="2800" dirty="0" smtClean="0">
                <a:solidFill>
                  <a:schemeClr val="tx1"/>
                </a:solidFill>
              </a:rPr>
              <a:t> yumuşak bir şekilde yıkanır.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Kimyasal madde ile temas etmiş giysiler çıkarılır.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Hasta/yaralının üzeri örtülür.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Tıbbi yardım istenir (112).</a:t>
            </a:r>
            <a:endParaRPr lang="tr-TR" sz="2800" dirty="0">
              <a:solidFill>
                <a:schemeClr val="tx1"/>
              </a:solidFill>
            </a:endParaRPr>
          </a:p>
          <a:p>
            <a:pPr marL="171450" indent="-17145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endParaRPr lang="tr-TR" sz="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63550" y="1347507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KİMYASAL YANIKLARDA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01486" y="2713963"/>
            <a:ext cx="7912034" cy="267690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Soğukkanlı ve sakin olunmalı,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Hasta/yaralıya dokunmadan önce elektrik akımı kesilmeli,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 yaralının </a:t>
            </a:r>
            <a:r>
              <a:rPr lang="tr-TR" altLang="tr-TR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ABC’si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değerlendirilmeli,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0334" y="1365620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ELEKTRİK YANIKLARINDA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29401"/>
          <a:stretch/>
        </p:blipFill>
        <p:spPr bwMode="auto">
          <a:xfrm>
            <a:off x="8685918" y="2054337"/>
            <a:ext cx="3154852" cy="417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32857" y="2263588"/>
            <a:ext cx="10430370" cy="319551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Hasta/yaralıya </a:t>
            </a:r>
            <a:r>
              <a:rPr lang="tr-TR" altLang="tr-T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kesinlikle su ile müdahale edilmemeli,</a:t>
            </a:r>
          </a:p>
          <a:p>
            <a:pPr marL="45720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Hasta/ yaralı hareket ettirilmemeli,</a:t>
            </a:r>
          </a:p>
          <a:p>
            <a:pPr marL="45720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Hasar gören bölgenin üzeri temiz bir bezle örtülmeli,</a:t>
            </a:r>
          </a:p>
          <a:p>
            <a:pPr marL="45720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Tıbbi yardım istenmelidir (112).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3550" y="1393939"/>
            <a:ext cx="11377220" cy="608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ELEKTRİK YANIKLARINDA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651380" y="2222645"/>
            <a:ext cx="8906630" cy="210369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4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SICAK ÇARPMASI</a:t>
            </a:r>
            <a:endParaRPr lang="tr-TR" altLang="tr-TR" sz="4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737814" y="2380819"/>
            <a:ext cx="83152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altLang="tr-TR" sz="4400" b="1" kern="0" dirty="0">
                <a:solidFill>
                  <a:srgbClr val="CC0000"/>
                </a:solidFill>
                <a:latin typeface="Arial" charset="0"/>
                <a:cs typeface="Arial"/>
              </a:rPr>
              <a:t>YANIK, SICAK ÇARPMASI VE</a:t>
            </a:r>
          </a:p>
          <a:p>
            <a:pPr lvl="0" algn="ctr"/>
            <a:r>
              <a:rPr lang="tr-TR" altLang="tr-TR" sz="4400" b="1" kern="0" dirty="0">
                <a:solidFill>
                  <a:srgbClr val="CC0000"/>
                </a:solidFill>
                <a:latin typeface="Arial" charset="0"/>
                <a:cs typeface="Arial"/>
              </a:rPr>
              <a:t>DONMALAR</a:t>
            </a:r>
            <a:endParaRPr lang="tr-TR" altLang="tr-TR" sz="4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89855" y="1342041"/>
            <a:ext cx="11212290" cy="582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/>
          <a:stretch/>
        </p:blipFill>
        <p:spPr bwMode="auto">
          <a:xfrm>
            <a:off x="1895475" y="2323903"/>
            <a:ext cx="8401050" cy="38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8480" y="2389668"/>
            <a:ext cx="10734747" cy="298755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Hasta serin ve havadar bir yere alınır.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Hasta/ yaralının giysileri çıkarılır.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Hasta/ yaralı sırt üstü yatırılıp kol ve bacakları yükseltilir.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Arial" panose="020B0604020202020204" pitchFamily="34" charset="0"/>
              </a:rPr>
              <a:t>Hasta/ yaralının bilinci açıksa, bulantısı yoksa sıvı ve tuz kaybını gidermek için </a:t>
            </a:r>
            <a:r>
              <a:rPr lang="tr-TR" sz="2800" b="1" dirty="0" smtClean="0">
                <a:cs typeface="Arial" panose="020B0604020202020204" pitchFamily="34" charset="0"/>
              </a:rPr>
              <a:t>1 L su, 1 çay kaşığı karbonat, 1 çay kaşığı tuz karışımlı sıvı ya da soda/ maden suyu </a:t>
            </a:r>
            <a:r>
              <a:rPr lang="tr-TR" sz="2800" dirty="0" smtClean="0">
                <a:cs typeface="Arial" panose="020B0604020202020204" pitchFamily="34" charset="0"/>
              </a:rPr>
              <a:t>verilir.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62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20056" y="2264668"/>
            <a:ext cx="10243171" cy="335821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Kalp hastaları,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Tansiyon hastaları,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Diyabet hastaları,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Kanser hastaları,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Normal kilosunun çok altında ve çok üzerinde olanlar,</a:t>
            </a:r>
          </a:p>
          <a:p>
            <a:pPr marL="457200" indent="-457200"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</a:rPr>
              <a:t>Psikolojik ya da psikiyatrik rahatsızlığı olanlar,</a:t>
            </a:r>
            <a:endParaRPr lang="tr-TR" altLang="tr-TR" sz="28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ÇARPMASINDA RİSK GRUPLARI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051128" y="2445795"/>
            <a:ext cx="10089743" cy="3054254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Böbrek hastaları,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65 yaş üzeri kişiler,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5 yaş altı çocuklar,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Hamileler,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Sürekli ve bilinçsiz diyet uygulayanlar,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Yeterli miktarda su içmeyenler.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ÇARPMASINDA RİSK GRUPLARI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912125" y="2137264"/>
            <a:ext cx="10367749" cy="3267249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Şapka, güneş gözlüğü ve şemsiye gibi güneş ışığından koruyucu aksesuarlar kullanılmalı,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Mevsim şartlarına uygun, terletmeyen, açık renkli ve hafif giysiler giyilmeli,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Bol miktarda sıvı tüketilmeli,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Vücut temiz tutulmalı,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595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ÇARPMASINDAN KORUNMA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896203" y="2341982"/>
            <a:ext cx="10399594" cy="3390078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Her öğünde yeterli ve dengeli gıda alınmalı,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Gereksiz ve bilinçsiz ilaç kullanılmamalı,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Direkt güneş ışığında kalınmamalı,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Kapalı mekanların düzenli aralıklarla havalandırılmasına özen gösterilmelidir.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9855" y="1342040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SICAK ÇARPMASINDAN KORUNMA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705970" y="2082674"/>
            <a:ext cx="8701913" cy="2120837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  <a:buSzPct val="75000"/>
            </a:pPr>
            <a:r>
              <a:rPr lang="tr-TR" sz="4400" b="1" dirty="0" smtClean="0">
                <a:solidFill>
                  <a:srgbClr val="C00000"/>
                </a:solidFill>
              </a:rPr>
              <a:t>DONMALAR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090196" y="2442064"/>
            <a:ext cx="10011607" cy="280485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tr-TR" sz="2800" b="1" dirty="0" smtClean="0">
                <a:solidFill>
                  <a:srgbClr val="C00000"/>
                </a:solidFill>
              </a:rPr>
              <a:t>Donma; </a:t>
            </a:r>
            <a:r>
              <a:rPr lang="tr-TR" sz="2800" dirty="0" smtClean="0">
                <a:solidFill>
                  <a:schemeClr val="tx1"/>
                </a:solidFill>
              </a:rPr>
              <a:t>aşırı soğuk nedeni ile soğuğa maruz kalan bölgeye </a:t>
            </a:r>
            <a:r>
              <a:rPr lang="tr-TR" sz="2800" b="1" dirty="0" smtClean="0">
                <a:solidFill>
                  <a:schemeClr val="tx1"/>
                </a:solidFill>
              </a:rPr>
              <a:t>yeterince kan gitmemesi ve dokularda kanın pıhtılaşması </a:t>
            </a:r>
            <a:r>
              <a:rPr lang="tr-TR" sz="2800" dirty="0" smtClean="0">
                <a:solidFill>
                  <a:schemeClr val="tx1"/>
                </a:solidFill>
              </a:rPr>
              <a:t>ile dokuda hasar oluşmasıdır.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650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123368" y="2564009"/>
            <a:ext cx="6180784" cy="280485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tr-TR" sz="2600" b="1" dirty="0" smtClean="0">
                <a:solidFill>
                  <a:srgbClr val="C00000"/>
                </a:solidFill>
              </a:rPr>
              <a:t>I</a:t>
            </a:r>
            <a:r>
              <a:rPr lang="tr-TR" sz="2800" b="1" dirty="0" smtClean="0">
                <a:solidFill>
                  <a:srgbClr val="C00000"/>
                </a:solidFill>
              </a:rPr>
              <a:t>. Derece Donma ve Belirtileri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Deride soluk renk, soğukluk hissi,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Uyuşukluk, halsizlik,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Kızarıklık ve iğnelenme hissi.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6641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5" t="28351" r="577"/>
          <a:stretch/>
        </p:blipFill>
        <p:spPr bwMode="auto">
          <a:xfrm>
            <a:off x="8243402" y="2442064"/>
            <a:ext cx="2492835" cy="368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955343" y="2482122"/>
            <a:ext cx="6864823" cy="3577484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tr-TR" sz="2800" b="1" dirty="0" smtClean="0">
                <a:solidFill>
                  <a:srgbClr val="C00000"/>
                </a:solidFill>
              </a:rPr>
              <a:t>II. Derece Donma ve Belirtileri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Zarar gören bölgede gerginlik hissi,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Ödem, ağrı, içi su dolu kabarcıklar,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Su toplanması iyileşirken siyah renkte kabuklara dönüşür.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7044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 t="34006" b="14259"/>
          <a:stretch/>
        </p:blipFill>
        <p:spPr bwMode="auto">
          <a:xfrm>
            <a:off x="8250136" y="2797347"/>
            <a:ext cx="3113091" cy="27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884741" y="1888046"/>
            <a:ext cx="8023534" cy="232911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 algn="ctr">
              <a:spcBef>
                <a:spcPts val="1789"/>
              </a:spcBef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4400" b="1" spc="-5" dirty="0" smtClean="0">
                <a:solidFill>
                  <a:srgbClr val="C00000"/>
                </a:solidFill>
                <a:cs typeface="Arial"/>
              </a:rPr>
              <a:t>YANIKTA İLK YARDIM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t="27381" b="8270"/>
          <a:stretch/>
        </p:blipFill>
        <p:spPr>
          <a:xfrm>
            <a:off x="3842804" y="4262050"/>
            <a:ext cx="4762500" cy="20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928047" y="2599427"/>
            <a:ext cx="6864823" cy="280485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tr-TR" sz="2800" b="1" dirty="0" smtClean="0">
                <a:solidFill>
                  <a:srgbClr val="C00000"/>
                </a:solidFill>
              </a:rPr>
              <a:t>III. Derece Donma ve Belirtileri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Canlı ve sağlıklı deriden kesin hatları ile ayrılan siyah bir bölge oluşur.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9855" y="1342040"/>
            <a:ext cx="11212290" cy="7044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35268" b="7370"/>
          <a:stretch/>
        </p:blipFill>
        <p:spPr bwMode="auto">
          <a:xfrm>
            <a:off x="8202304" y="2599427"/>
            <a:ext cx="3031204" cy="25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2538" y="1394771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053590" y="2300575"/>
            <a:ext cx="10130185" cy="3513371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Hasta/ yaralı </a:t>
            </a:r>
            <a:r>
              <a:rPr lang="tr-TR" sz="2800" b="1" dirty="0" smtClean="0">
                <a:solidFill>
                  <a:schemeClr val="tx1"/>
                </a:solidFill>
              </a:rPr>
              <a:t>ılık</a:t>
            </a:r>
            <a:r>
              <a:rPr lang="tr-TR" sz="2800" dirty="0" smtClean="0">
                <a:solidFill>
                  <a:schemeClr val="tx1"/>
                </a:solidFill>
              </a:rPr>
              <a:t> bir ortama alınarak soğukla teması kesilir.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Hasta/ yaralı sakinleştirilir, kesin istirahate alınır, </a:t>
            </a:r>
            <a:r>
              <a:rPr lang="tr-TR" sz="2800" b="1" dirty="0" smtClean="0">
                <a:solidFill>
                  <a:schemeClr val="tx1"/>
                </a:solidFill>
              </a:rPr>
              <a:t>hareket ettirilmez.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Kuru giysiler giydirilir.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Ağızdan sıcak içecekler verilir.</a:t>
            </a:r>
          </a:p>
          <a:p>
            <a:pPr marL="45720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Su toplamış bölgeler patlatılmaz, üzerleri temiz bezlerle örtülür.</a:t>
            </a:r>
          </a:p>
        </p:txBody>
      </p:sp>
    </p:spTree>
    <p:extLst>
      <p:ext uri="{BB962C8B-B14F-4D97-AF65-F5344CB8AC3E}">
        <p14:creationId xmlns:p14="http://schemas.microsoft.com/office/powerpoint/2010/main" val="24853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2538" y="1394771"/>
            <a:ext cx="11212290" cy="5738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DONMALARDA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033684" y="2300575"/>
            <a:ext cx="9734400" cy="3676682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Donuk bölge </a:t>
            </a:r>
            <a:r>
              <a:rPr lang="tr-TR" sz="2800" b="1" dirty="0" smtClean="0">
                <a:solidFill>
                  <a:schemeClr val="tx1"/>
                </a:solidFill>
              </a:rPr>
              <a:t>ovulmaz</a:t>
            </a:r>
            <a:r>
              <a:rPr lang="tr-TR" sz="2800" dirty="0" smtClean="0">
                <a:solidFill>
                  <a:schemeClr val="tx1"/>
                </a:solidFill>
              </a:rPr>
              <a:t>, kendi kendine ısınması sağlanır.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Isınma işleminden sonra hala hissizlik varsa bandaj yapılır.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El ve ayaklar bulunduğu /doğal pozisyonda tutulur (yumruk yapılmış eller açılmaz vb.) ve yukarı kaldırılır.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Tıbbi yardım için </a:t>
            </a:r>
            <a:r>
              <a:rPr lang="tr-TR" sz="2800" b="1" dirty="0" smtClean="0">
                <a:solidFill>
                  <a:srgbClr val="C00000"/>
                </a:solidFill>
              </a:rPr>
              <a:t>112</a:t>
            </a:r>
            <a:r>
              <a:rPr lang="tr-TR" sz="2800" dirty="0" smtClean="0">
                <a:solidFill>
                  <a:schemeClr val="tx1"/>
                </a:solidFill>
              </a:rPr>
              <a:t> aranır.</a:t>
            </a:r>
          </a:p>
        </p:txBody>
      </p:sp>
    </p:spTree>
    <p:extLst>
      <p:ext uri="{BB962C8B-B14F-4D97-AF65-F5344CB8AC3E}">
        <p14:creationId xmlns:p14="http://schemas.microsoft.com/office/powerpoint/2010/main" val="16230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33</a:t>
            </a:fld>
            <a:endParaRPr lang="tr-TR" dirty="0"/>
          </a:p>
        </p:txBody>
      </p:sp>
      <p:pic>
        <p:nvPicPr>
          <p:cNvPr id="4" name="Picture 3" descr="C:\Documents and Settings\ozge.akdag\Desktop\MANZARA RESİMLERİ\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52" y="1446663"/>
            <a:ext cx="6480981" cy="47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065875" y="2433955"/>
            <a:ext cx="6120970" cy="283408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69900" lvl="0" indent="-457200">
              <a:spcBef>
                <a:spcPts val="1789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800" b="1" spc="-5" dirty="0" smtClean="0">
                <a:solidFill>
                  <a:prstClr val="black"/>
                </a:solidFill>
                <a:cs typeface="Arial"/>
              </a:rPr>
              <a:t>Yanık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; derinin herhangi bir fiziksel ya da kimyasal yakıcı maddeye maruz kalması sonucu doku bütünlüğünün bozulmasıdır.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87372" y="1342680"/>
            <a:ext cx="11212290" cy="5732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YANIKLAR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2" t="42578" b="2889"/>
          <a:stretch/>
        </p:blipFill>
        <p:spPr bwMode="auto">
          <a:xfrm>
            <a:off x="7991364" y="2441800"/>
            <a:ext cx="3098908" cy="282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57449" y="2111544"/>
            <a:ext cx="10461734" cy="401630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AutoNum type="arabicPeriod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Fiziksel Yanıklar</a:t>
            </a:r>
            <a:endParaRPr lang="tr-TR" alt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971550" lvl="1" indent="-51435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Isı (alev, sıcak nesne vb.) ile oluşan yanıklar,</a:t>
            </a:r>
          </a:p>
          <a:p>
            <a:pPr marL="914400" lvl="1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Elektrik nedeni ile oluşan yanıklar.</a:t>
            </a:r>
          </a:p>
          <a:p>
            <a:pPr marL="914400" lvl="1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Işın ile oluşan yanıklar,</a:t>
            </a:r>
          </a:p>
          <a:p>
            <a:pPr marL="914400" lvl="1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Sürtünme ile oluşan yanıklar,</a:t>
            </a:r>
          </a:p>
          <a:p>
            <a:pPr marL="914400" lvl="1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Donma sonucu oluşan yanıklar.</a:t>
            </a:r>
          </a:p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2. Kimyasal yanıklar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Asit ve alkali madde ile oluşan yanıklar.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2171" y="1356327"/>
            <a:ext cx="11212290" cy="568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 ÇEŞİTLERİ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74441" y="2190468"/>
            <a:ext cx="10488785" cy="347335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Derinlik, 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Yanan bölge,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Yanığın etkilediği alan/yaygınlık,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Enfeksiyon riski,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Yaş,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Solunum yolunda görülen zarar,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Hasta/yaralının önceden var olan hastalıkları.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2689" y="1335989"/>
            <a:ext cx="11212290" cy="568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YANIĞIN CİDDİYETİNİ BELİRLEYEN FAKTÖRLER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2171" y="1356327"/>
            <a:ext cx="11212290" cy="581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625407" y="2296203"/>
            <a:ext cx="7535953" cy="381167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</a:t>
            </a: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. Derece Yanık ve Belirtileri</a:t>
            </a:r>
            <a:endParaRPr lang="tr-TR" altLang="tr-TR" sz="2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Deri yüzeyinde kızarıklık,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Ağrı,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Yanık bölgede şişlik.</a:t>
            </a:r>
          </a:p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II. Derece Yanık ve Belirtileri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Deride içi su dolu kabarcıklar,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Ağrı.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5" t="27640" r="483" b="2446"/>
          <a:stretch/>
        </p:blipFill>
        <p:spPr bwMode="auto">
          <a:xfrm>
            <a:off x="8497197" y="2146238"/>
            <a:ext cx="2866030" cy="39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209457" y="2219878"/>
            <a:ext cx="9832180" cy="380711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III. Derece Yanık ve Belirtileri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Derinin tüm tabakaları etkilenmiştir.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Kaslar, sinirler ve damarlar zarar görmüştür.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Sinirler zarar gördüğü için ağrı yoktur.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82171" y="1356327"/>
            <a:ext cx="11212290" cy="581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19402" y="1378425"/>
            <a:ext cx="11212290" cy="673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YANIK DERECELERİ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2"/>
          <a:stretch/>
        </p:blipFill>
        <p:spPr bwMode="auto">
          <a:xfrm>
            <a:off x="2236172" y="2415821"/>
            <a:ext cx="7778750" cy="28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9436</TotalTime>
  <Words>911</Words>
  <Application>Microsoft Office PowerPoint</Application>
  <PresentationFormat>Geniş ekran</PresentationFormat>
  <Paragraphs>180</Paragraphs>
  <Slides>33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1177</cp:revision>
  <cp:lastPrinted>2018-06-05T14:42:51Z</cp:lastPrinted>
  <dcterms:created xsi:type="dcterms:W3CDTF">2018-02-16T13:33:45Z</dcterms:created>
  <dcterms:modified xsi:type="dcterms:W3CDTF">2021-11-12T13:25:17Z</dcterms:modified>
</cp:coreProperties>
</file>