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31"/>
  </p:notesMasterIdLst>
  <p:sldIdLst>
    <p:sldId id="728" r:id="rId2"/>
    <p:sldId id="787" r:id="rId3"/>
    <p:sldId id="1333" r:id="rId4"/>
    <p:sldId id="1334" r:id="rId5"/>
    <p:sldId id="1335" r:id="rId6"/>
    <p:sldId id="1340" r:id="rId7"/>
    <p:sldId id="1401" r:id="rId8"/>
    <p:sldId id="1336" r:id="rId9"/>
    <p:sldId id="1337" r:id="rId10"/>
    <p:sldId id="1338" r:id="rId11"/>
    <p:sldId id="1342" r:id="rId12"/>
    <p:sldId id="1354" r:id="rId13"/>
    <p:sldId id="1373" r:id="rId14"/>
    <p:sldId id="1374" r:id="rId15"/>
    <p:sldId id="1375" r:id="rId16"/>
    <p:sldId id="1358" r:id="rId17"/>
    <p:sldId id="1346" r:id="rId18"/>
    <p:sldId id="1376" r:id="rId19"/>
    <p:sldId id="1377" r:id="rId20"/>
    <p:sldId id="1352" r:id="rId21"/>
    <p:sldId id="1359" r:id="rId22"/>
    <p:sldId id="1347" r:id="rId23"/>
    <p:sldId id="1360" r:id="rId24"/>
    <p:sldId id="1369" r:id="rId25"/>
    <p:sldId id="1402" r:id="rId26"/>
    <p:sldId id="1403" r:id="rId27"/>
    <p:sldId id="1348" r:id="rId28"/>
    <p:sldId id="1404" r:id="rId29"/>
    <p:sldId id="1371" r:id="rId30"/>
  </p:sldIdLst>
  <p:sldSz cx="12192000" cy="6858000"/>
  <p:notesSz cx="67945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L ÜNAL" initials="CÜ" lastIdx="1" clrIdx="0">
    <p:extLst>
      <p:ext uri="{19B8F6BF-5375-455C-9EA6-DF929625EA0E}">
        <p15:presenceInfo xmlns:p15="http://schemas.microsoft.com/office/powerpoint/2012/main" userId="2b104061d5e21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D745D7"/>
    <a:srgbClr val="FE9C9C"/>
    <a:srgbClr val="F16565"/>
    <a:srgbClr val="70AD47"/>
    <a:srgbClr val="8C3462"/>
    <a:srgbClr val="F3D9D9"/>
    <a:srgbClr val="F8E8E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>
              <a:defRPr sz="1200"/>
            </a:lvl1pPr>
          </a:lstStyle>
          <a:p>
            <a:fld id="{7ACF8F7F-4C44-408C-88B6-A6BF56A9F84D}" type="datetimeFigureOut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3" y="4767681"/>
            <a:ext cx="5436234" cy="3899675"/>
          </a:xfrm>
          <a:prstGeom prst="rect">
            <a:avLst/>
          </a:prstGeom>
        </p:spPr>
        <p:txBody>
          <a:bodyPr vert="horz" lIns="91268" tIns="45635" rIns="91268" bIns="4563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>
              <a:defRPr sz="1200"/>
            </a:lvl1pPr>
          </a:lstStyle>
          <a:p>
            <a:fld id="{4307AC83-186E-44C2-A192-69712972D4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4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28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77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51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0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11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317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10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37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6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80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4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86-542B-435F-B08D-AF2F6F91C99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04D1-8752-4679-986D-F130D3CB04C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F1E9-2924-4E3F-BAF9-8598FAAF24C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27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89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0" y="10633"/>
            <a:ext cx="12192000" cy="85060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         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D67-8B05-4B2E-971F-B434FDD9AB49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" y="31899"/>
            <a:ext cx="838200" cy="841003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912623" y="107039"/>
            <a:ext cx="3228557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</a:t>
            </a:r>
            <a:b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GENEL MÜDÜRLÜĞÜ</a:t>
            </a:r>
            <a:endParaRPr lang="tr-T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1948-1B73-4E3F-BDE7-D4A2744EF5A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3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2DC-1DAC-43FE-9FA7-6E635CD171FD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5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EB7-331C-4D28-A8BA-C287AA4B8AA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4351-B503-41A4-989B-3C02B952957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7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658025"/>
            <a:ext cx="12192000" cy="640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Merkez İSGB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Unvan 1"/>
          <p:cNvSpPr txBox="1">
            <a:spLocks/>
          </p:cNvSpPr>
          <p:nvPr userDrawn="1"/>
        </p:nvSpPr>
        <p:spPr>
          <a:xfrm>
            <a:off x="1627138" y="794166"/>
            <a:ext cx="8472083" cy="45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MERKEZ İŞYERİ</a:t>
            </a:r>
            <a:r>
              <a:rPr lang="tr-TR" sz="2400" b="1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SAĞLIK VE GÜVENLİK BİRİMİ</a:t>
            </a: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 userDrawn="1"/>
        </p:nvSpPr>
        <p:spPr>
          <a:xfrm>
            <a:off x="327905" y="51276"/>
            <a:ext cx="1227430" cy="1227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51278"/>
            <a:ext cx="1239135" cy="1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14" y="0"/>
            <a:ext cx="1538956" cy="12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A563-5940-4660-AD98-C94B09F5F84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4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407-2BD7-4A2B-B695-7369B887FC1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1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39B-2E78-4927-97E1-2303DE3FCD2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9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5D9-5347-43EF-9D7A-CAA8CB63A481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7172" y="2667786"/>
            <a:ext cx="11555634" cy="3488315"/>
          </a:xfrm>
        </p:spPr>
        <p:txBody>
          <a:bodyPr>
            <a:normAutofit fontScale="90000"/>
          </a:bodyPr>
          <a:lstStyle/>
          <a:p>
            <a:pPr lvl="0"/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MİLLÎ EĞİTİM BAKANLIĞI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tr-TR" sz="3100" dirty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77806" y="628442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2021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8" y="641514"/>
            <a:ext cx="2170592" cy="2075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641513"/>
            <a:ext cx="2156087" cy="20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87090" y="2100496"/>
            <a:ext cx="8393137" cy="4032557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27050" indent="-51435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Kenarları 2-3 cm’den daha fazla ayrılmış olan,</a:t>
            </a:r>
          </a:p>
          <a:p>
            <a:pPr marL="527050" indent="-51435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Kanaması durdurulamayan,</a:t>
            </a:r>
          </a:p>
          <a:p>
            <a:pPr marL="527050" indent="-51435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Kas ve kemiğin göründüğü,</a:t>
            </a:r>
          </a:p>
          <a:p>
            <a:pPr marL="527050" indent="-51435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Delici aletle oluşan,</a:t>
            </a:r>
          </a:p>
          <a:p>
            <a:pPr marL="527050" indent="-51435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Yabancı cisim saplanmış olan,</a:t>
            </a:r>
          </a:p>
          <a:p>
            <a:pPr marL="527050" indent="-51435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İnsan ve hayvan ısırıkları,</a:t>
            </a:r>
          </a:p>
          <a:p>
            <a:pPr marL="527050" indent="-51435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Görünürde iz bırakma ihtimali olan yaralar.</a:t>
            </a:r>
            <a:endParaRPr lang="tr-TR" sz="2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407041"/>
            <a:ext cx="11377220" cy="566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CİDDİ YARALANMALAR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44538" b="13396"/>
          <a:stretch/>
        </p:blipFill>
        <p:spPr bwMode="auto">
          <a:xfrm>
            <a:off x="9075761" y="2674962"/>
            <a:ext cx="2579426" cy="31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24692" y="2418475"/>
            <a:ext cx="10009276" cy="329993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Yaraya saplanan cisimler çıkarılmaz.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Yarada varsa kanama durdurulur.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 içi kurcalanmaz.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 temiz ve nemli bir bezle örtülür.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 üzerine bandaj uygulanır.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Tıbbi yardım istenir (</a:t>
            </a:r>
            <a:r>
              <a:rPr lang="tr-TR" altLang="tr-TR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112</a:t>
            </a: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63550" y="1364777"/>
            <a:ext cx="11377220" cy="6141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CİDDİ YARALANMALARDA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80438" y="2288838"/>
            <a:ext cx="6907718" cy="388787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marR="5080" algn="just">
              <a:spcBef>
                <a:spcPts val="100"/>
              </a:spcBef>
              <a:buClr>
                <a:srgbClr val="C00000"/>
              </a:buClr>
              <a:buSzPct val="75000"/>
            </a:pPr>
            <a:r>
              <a:rPr 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Belirtiler;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Yoğun ağrı,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Solunum sıkıntısı,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Morarma,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 Kan tükürme,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Yarada ‘nefes alıyor’ görüntüsü.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44536" y="1349373"/>
            <a:ext cx="11377220" cy="547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DELİCİ GÖĞÜS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4" t="35931" r="8955" b="12540"/>
          <a:stretch/>
        </p:blipFill>
        <p:spPr bwMode="auto">
          <a:xfrm>
            <a:off x="8271945" y="2608696"/>
            <a:ext cx="3330053" cy="28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70876" y="2233493"/>
            <a:ext cx="10631122" cy="3238940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Hasta/ yaralının bilinci kontrol edilir.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Yaşam bulguları (ABC) değerlendirilir.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Yaranın üzeri tercihen plastik bir poşet vb. sarılmış bezle kapatılır.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Nefes alma sırasında yaradan hava girmesini önlemek, nefes verme sırasında havanın dışarı çıkmasını sağlamak için yara üzerine konan bezin </a:t>
            </a:r>
            <a:r>
              <a:rPr lang="tr-TR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bir ucu açık bırakılır.</a:t>
            </a:r>
            <a:endParaRPr lang="tr-T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-3526972" y="1655495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63550" y="1378086"/>
            <a:ext cx="11377220" cy="5735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DELİCİ GÖĞÜS YARALANMALARINDA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46681" y="2485719"/>
            <a:ext cx="8156125" cy="2973385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600" b="1" dirty="0" smtClean="0"/>
              <a:t>Bilinci açık ise hasta/ yaralı </a:t>
            </a:r>
            <a:r>
              <a:rPr lang="tr-TR" sz="2600" b="1" dirty="0" smtClean="0">
                <a:solidFill>
                  <a:srgbClr val="C00000"/>
                </a:solidFill>
              </a:rPr>
              <a:t>yarı oturur pozisyonda </a:t>
            </a:r>
            <a:r>
              <a:rPr lang="tr-TR" sz="2600" b="1" dirty="0" smtClean="0"/>
              <a:t>tutulur.</a:t>
            </a:r>
            <a:endParaRPr lang="tr-TR" sz="2600" dirty="0" smtClean="0"/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600" dirty="0" smtClean="0"/>
              <a:t>Hasta/yaralıya ağızdan hiçbir şey verilmez.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600" dirty="0" smtClean="0"/>
              <a:t>Hasta/yaralının yaşam bulguları sık sık kontrol edilir.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600" dirty="0" smtClean="0"/>
              <a:t>Şok önlemleri alınır.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600" dirty="0" smtClean="0"/>
              <a:t>Tıbbi yardım istenir (112).</a:t>
            </a:r>
            <a:endParaRPr lang="tr-TR" sz="2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44536" y="1349372"/>
            <a:ext cx="11377220" cy="6022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DELİCİ GÖĞÜS YARALANMALARINDA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4" t="38666" r="3213" b="5848"/>
          <a:stretch/>
        </p:blipFill>
        <p:spPr bwMode="auto">
          <a:xfrm>
            <a:off x="9100249" y="2431128"/>
            <a:ext cx="2653864" cy="302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3550" y="1349373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DELİCİ KARIN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232600" y="2211190"/>
            <a:ext cx="9839120" cy="327163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Karın bölgesindeki organlar zarar görebilir.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İç ve dış kanamaya bağlı şok gelişebilir.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Karın tahta gibi sert ve çok ağrılı ise durum ciddidir.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Bağırsaklar dışarı çıkabilir.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02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214022" y="2283568"/>
            <a:ext cx="9823047" cy="318918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endParaRPr lang="tr-TR" sz="1000" dirty="0" smtClean="0">
              <a:solidFill>
                <a:srgbClr val="C00000"/>
              </a:solidFill>
            </a:endParaRP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Hasta/yaralının bilinci kontrol edilir.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Hasta/yaralının </a:t>
            </a:r>
            <a:r>
              <a:rPr lang="tr-TR" sz="2800" dirty="0" smtClean="0">
                <a:solidFill>
                  <a:schemeClr val="tx1"/>
                </a:solidFill>
              </a:rPr>
              <a:t>yaşam bulguları değerlendirilir.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Dışarı çıkan organlar içeri sokulmaya çalışılmaz. Üzerine geniş, nemli ve temiz bir bez örtülür.</a:t>
            </a:r>
            <a:endParaRPr lang="tr-TR" sz="2800" dirty="0">
              <a:solidFill>
                <a:schemeClr val="tx1"/>
              </a:solidFill>
            </a:endParaRPr>
          </a:p>
          <a:p>
            <a:pPr marL="171450" indent="-17145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endParaRPr lang="tr-TR" sz="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36935" y="1436744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DELİCİ KARIN YARALANMALARINDA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83622" y="2277235"/>
            <a:ext cx="10290643" cy="349438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Bilinç yerinde ise sırt üstü pozisyonda bacaklar bükülmüş olarak yatırılır.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Isı kaybını önlemek için hasta/yaralının üzeri örtülür.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Ağızdan yiyecek ya da içecek verilmez.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Yaşam bulguları sık sık izlenir.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Tıbbi yardım istenir(</a:t>
            </a:r>
            <a:r>
              <a:rPr lang="tr-TR" altLang="tr-TR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112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). 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40334" y="1365620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DELİCİ KARIN YARALANMALARINDA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63549" y="1379268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DELİCİ KARIN YARALANMALARINDA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35383" r="18217" b="-1174"/>
          <a:stretch/>
        </p:blipFill>
        <p:spPr bwMode="auto">
          <a:xfrm>
            <a:off x="3433465" y="2324486"/>
            <a:ext cx="5437389" cy="366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67" y="2491479"/>
            <a:ext cx="7394575" cy="381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91" y="1458322"/>
            <a:ext cx="5827373" cy="485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89855" y="1342040"/>
            <a:ext cx="11212290" cy="5686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1264"/>
          <a:stretch/>
        </p:blipFill>
        <p:spPr bwMode="auto">
          <a:xfrm>
            <a:off x="2349689" y="2270367"/>
            <a:ext cx="7492621" cy="403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4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89855" y="1342040"/>
            <a:ext cx="11212290" cy="4675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57591" r="8552"/>
          <a:stretch/>
        </p:blipFill>
        <p:spPr bwMode="auto">
          <a:xfrm>
            <a:off x="2329543" y="4103227"/>
            <a:ext cx="7532914" cy="220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Yuvarlatılmış Dikdörtgen 10"/>
          <p:cNvSpPr/>
          <p:nvPr/>
        </p:nvSpPr>
        <p:spPr>
          <a:xfrm>
            <a:off x="418406" y="2044145"/>
            <a:ext cx="11127600" cy="173628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Trafik kazalarında ölümlerin </a:t>
            </a:r>
            <a:r>
              <a:rPr lang="tr-TR" sz="2800" b="1" dirty="0" smtClean="0">
                <a:cs typeface="Arial" panose="020B0604020202020204" pitchFamily="34" charset="0"/>
              </a:rPr>
              <a:t>%80’i kafatası ve omurga </a:t>
            </a:r>
            <a:r>
              <a:rPr lang="tr-TR" sz="2800" dirty="0" smtClean="0">
                <a:cs typeface="Arial" panose="020B0604020202020204" pitchFamily="34" charset="0"/>
              </a:rPr>
              <a:t>yaralanmaları sonucu oluşmaktadır.</a:t>
            </a:r>
          </a:p>
          <a:p>
            <a:pPr marL="4572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Bel kemiğindeki yaralanmalarda omurgada ani sıkışma ya da ayrılma meydana gelebilir.</a:t>
            </a:r>
          </a:p>
        </p:txBody>
      </p:sp>
    </p:spTree>
    <p:extLst>
      <p:ext uri="{BB962C8B-B14F-4D97-AF65-F5344CB8AC3E}">
        <p14:creationId xmlns:p14="http://schemas.microsoft.com/office/powerpoint/2010/main" val="19251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796864" y="2501245"/>
            <a:ext cx="7337201" cy="284373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>
              <a:buClr>
                <a:srgbClr val="C00000"/>
              </a:buClr>
              <a:buSzPct val="100000"/>
            </a:pPr>
            <a:r>
              <a:rPr 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Çeşitleri;</a:t>
            </a:r>
          </a:p>
          <a:p>
            <a:pPr marL="457200" lvl="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Saçlı deride yaralanmalar</a:t>
            </a:r>
          </a:p>
          <a:p>
            <a:pPr marL="457200" lvl="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Kafatası- beyin yaralanmaları</a:t>
            </a:r>
          </a:p>
          <a:p>
            <a:pPr marL="914400" lvl="1" indent="-457200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800" b="1" dirty="0" smtClean="0">
                <a:cs typeface="Arial" panose="020B0604020202020204" pitchFamily="34" charset="0"/>
              </a:rPr>
              <a:t>Kafatası kırıkları</a:t>
            </a:r>
          </a:p>
          <a:p>
            <a:pPr marL="914400" lvl="1" indent="-457200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800" b="1" dirty="0" smtClean="0">
                <a:cs typeface="Arial" panose="020B0604020202020204" pitchFamily="34" charset="0"/>
              </a:rPr>
              <a:t>Yüz yaralanmaları</a:t>
            </a:r>
          </a:p>
          <a:p>
            <a:pPr marL="914400" lvl="1" indent="-457200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800" b="1" dirty="0" smtClean="0">
                <a:cs typeface="Arial" panose="020B0604020202020204" pitchFamily="34" charset="0"/>
              </a:rPr>
              <a:t>Omurga (bel kemiği) yaralanmaları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89855" y="1342040"/>
            <a:ext cx="11212290" cy="5686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Skull and Facial Fracture - Cancer Care of Western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0" y="2487542"/>
            <a:ext cx="2164507" cy="28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85936" y="2469384"/>
            <a:ext cx="9883649" cy="2921481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buClr>
                <a:srgbClr val="CC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</a:rPr>
              <a:t>Nedenleri;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Yüksek bir yerden düşme,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Baş ve gövde yaralanmaları,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Otomobil ve bisiklet kazaları,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Spor ve iş kazaları,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Yıkıntı altında kalma.</a:t>
            </a:r>
            <a:endParaRPr lang="tr-TR" altLang="tr-TR" sz="28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9855" y="1342040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733433" y="2349258"/>
            <a:ext cx="8642579" cy="348655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Belirtiler;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Bilinç düzeyinde değişmeler,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Hafıza değişiklikleri ya da hafıza kaybı,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Baş, boyun ve sırtta ağrı,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El ve parmaklarda karıncalanma ya da his kaybı,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Vücudun herhangi bir yerinde tam ya da kısmi hareket kaybı</a:t>
            </a:r>
            <a:r>
              <a:rPr lang="tr-TR" sz="2800" b="1" dirty="0" smtClean="0">
                <a:solidFill>
                  <a:schemeClr val="tx1"/>
                </a:solidFill>
              </a:rPr>
              <a:t>,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9855" y="1342040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8" t="27898" r="3028" b="16687"/>
          <a:stretch/>
        </p:blipFill>
        <p:spPr bwMode="auto">
          <a:xfrm>
            <a:off x="9526138" y="2321506"/>
            <a:ext cx="1705970" cy="345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747080" y="2397039"/>
            <a:ext cx="7154974" cy="3431023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Baş ya da omurgada şekil bozukluğu,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Burun ve kulaktan beyin omurilik sıvısı ve kan gelmesi,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Baş, boyun ve sırtta dış kanama,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Sarsıntı,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Denge kaybı,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Kulak ve göz çevresinde morluk.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9855" y="1342040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utoShape 2" descr="Study Medical Photos: Basilar Skull Fra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283" y="2112442"/>
            <a:ext cx="1847850" cy="2476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83" y="4690433"/>
            <a:ext cx="26860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065028" y="2382925"/>
            <a:ext cx="9734400" cy="3158067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buSzPct val="75000"/>
            </a:pPr>
            <a:r>
              <a:rPr lang="tr-TR" sz="2800" b="1" dirty="0" smtClean="0">
                <a:solidFill>
                  <a:srgbClr val="C00000"/>
                </a:solidFill>
              </a:rPr>
              <a:t>Hastada hiçbir belirti yoksa bile;</a:t>
            </a:r>
          </a:p>
          <a:p>
            <a:pPr>
              <a:buSzPct val="75000"/>
            </a:pPr>
            <a:endParaRPr lang="tr-TR" sz="1600" b="1" dirty="0" smtClean="0">
              <a:solidFill>
                <a:srgbClr val="C00000"/>
              </a:solidFill>
            </a:endParaRP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Yüz ve köprücük kemiği yaralanmalarında,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Tüm düşme vakalarında,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Trafik kazalarında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Bilinci kapalı tüm hasta/ yaralılarda,</a:t>
            </a:r>
          </a:p>
          <a:p>
            <a:pPr>
              <a:buClr>
                <a:srgbClr val="C00000"/>
              </a:buClr>
              <a:buSzPct val="75000"/>
            </a:pPr>
            <a:r>
              <a:rPr lang="tr-TR" sz="2800" b="1" dirty="0" smtClean="0">
                <a:solidFill>
                  <a:srgbClr val="C00000"/>
                </a:solidFill>
              </a:rPr>
              <a:t>Kafatası ve omurga yaralanması var olduğu düşünülmelidir!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9855" y="1410279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2538" y="1394771"/>
            <a:ext cx="11212290" cy="6114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224188" y="2464348"/>
            <a:ext cx="9734400" cy="279004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Bilinç ve diğer yaşam bulguları değerlendirilir.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Tıbbi yardım için </a:t>
            </a:r>
            <a:r>
              <a:rPr lang="tr-TR" sz="2800" b="1" dirty="0" smtClean="0">
                <a:solidFill>
                  <a:srgbClr val="C00000"/>
                </a:solidFill>
              </a:rPr>
              <a:t>112 </a:t>
            </a:r>
            <a:r>
              <a:rPr lang="tr-TR" sz="2800" dirty="0" smtClean="0">
                <a:solidFill>
                  <a:schemeClr val="tx1"/>
                </a:solidFill>
              </a:rPr>
              <a:t>aranır.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Bilinç açıksa hasta/ yaralının hareket etmemesi sağlanır.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Herhangi bir tehlike söz konusu ise ayaklarından tutularak düz pozisyonda sürüklenir.</a:t>
            </a:r>
          </a:p>
        </p:txBody>
      </p:sp>
    </p:spTree>
    <p:extLst>
      <p:ext uri="{BB962C8B-B14F-4D97-AF65-F5344CB8AC3E}">
        <p14:creationId xmlns:p14="http://schemas.microsoft.com/office/powerpoint/2010/main" val="24853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28480" y="1353828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KAFATASI VE OMURGA YARALANMALARINDA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178129" y="2361989"/>
            <a:ext cx="10112991" cy="3028876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H</a:t>
            </a:r>
            <a:r>
              <a:rPr lang="tr-TR" sz="2800" dirty="0" smtClean="0">
                <a:solidFill>
                  <a:schemeClr val="tx1"/>
                </a:solidFill>
              </a:rPr>
              <a:t>asta/ yaralının olay yerinde, taşıma ve sevki sırasında </a:t>
            </a:r>
            <a:r>
              <a:rPr lang="tr-TR" sz="2800" b="1" dirty="0" smtClean="0">
                <a:solidFill>
                  <a:schemeClr val="tx1"/>
                </a:solidFill>
              </a:rPr>
              <a:t>baş-boyun - gövde ekseninin bozulmamasına</a:t>
            </a:r>
            <a:r>
              <a:rPr lang="tr-TR" sz="2800" dirty="0" smtClean="0">
                <a:solidFill>
                  <a:schemeClr val="tx1"/>
                </a:solidFill>
              </a:rPr>
              <a:t> ve sarsıntıya maruz kalmamasına dikkat edilmelidir.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Tüm yapılanlar ve hasta/yaralı hakkındaki bilgiler kaydedilip gelen ekibe bildirilmelidir.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Hasta/ yaralı asla </a:t>
            </a:r>
            <a:r>
              <a:rPr lang="tr-TR" sz="2800" b="1" dirty="0" smtClean="0">
                <a:solidFill>
                  <a:schemeClr val="tx1"/>
                </a:solidFill>
              </a:rPr>
              <a:t>yalnız bırakılmamalıdır.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2558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29</a:t>
            </a:fld>
            <a:endParaRPr lang="tr-TR" dirty="0"/>
          </a:p>
        </p:txBody>
      </p:sp>
      <p:pic>
        <p:nvPicPr>
          <p:cNvPr id="5" name="Picture 2" descr="C:\Users\cemal\Desktop\ayde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88" y="1399433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pic>
        <p:nvPicPr>
          <p:cNvPr id="8" name="Picture 2" descr="tara0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7"/>
          <a:stretch/>
        </p:blipFill>
        <p:spPr>
          <a:xfrm>
            <a:off x="2916721" y="1330642"/>
            <a:ext cx="6792685" cy="509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106819" y="2354287"/>
            <a:ext cx="6849826" cy="295287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69900" lvl="0" indent="-457200">
              <a:spcBef>
                <a:spcPts val="1789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Yara, bir travma sonucu deri ya da mukoza bütünlüğünün bozulmasıdır.</a:t>
            </a:r>
          </a:p>
          <a:p>
            <a:pPr marL="469900" lvl="0" indent="-457200">
              <a:spcBef>
                <a:spcPts val="1789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Yaralanmaya bağlı derinin koruma özelliği bozulacağından </a:t>
            </a:r>
            <a:r>
              <a:rPr lang="tr-TR" sz="2800" b="1" spc="-5" dirty="0" smtClean="0">
                <a:solidFill>
                  <a:srgbClr val="C00000"/>
                </a:solidFill>
                <a:cs typeface="Arial"/>
              </a:rPr>
              <a:t>enfeksiyon  riski </a:t>
            </a: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artar.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87372" y="1342680"/>
            <a:ext cx="11212290" cy="5816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YARA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Wound Infection: The Basics You Should Know - Advanced T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95" y="2830140"/>
            <a:ext cx="2952132" cy="20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82171" y="2122252"/>
            <a:ext cx="11030759" cy="392370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Kesik yaralar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Bıçak, çakı, cam vb. kesici aletlerle oluşan yaralardır.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 kenarları düzgündür.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Genellikle basit yaralardır.</a:t>
            </a:r>
          </a:p>
          <a:p>
            <a:pPr lvl="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Ezikli</a:t>
            </a: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yaralar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Kütlesel cisimlerin (taş, yumruk, sopa vb.) şiddetli çarpması ile oluşur.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 kenarları eziktir.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Fazla kanama olmaz, ancak doku zedelenmesi ve hassasiyet vardır.</a:t>
            </a:r>
            <a:endParaRPr lang="tr-TR" alt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2171" y="1356327"/>
            <a:ext cx="11212290" cy="568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YARA ÇEŞİTLERİ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47788" y="2067637"/>
            <a:ext cx="10881056" cy="414209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Delici yaralar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Uzun ve sivri aletlerle oluşur.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Derinliği önemlidir.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İç kısımdaki doku ve organlar zarar görebilir.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Tetanos tehlikesi vardır.</a:t>
            </a:r>
          </a:p>
          <a:p>
            <a:pPr lvl="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Parçalı yaralar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Çekme etkisiyle oluşur.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cs typeface="Arial" panose="020B0604020202020204" pitchFamily="34" charset="0"/>
              </a:rPr>
              <a:t>S</a:t>
            </a: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açlı deride sık görülür.</a:t>
            </a:r>
            <a:endParaRPr lang="tr-TR" alt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7"/>
            <a:ext cx="11212290" cy="499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YARA ÇEŞİTLERİ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82171" y="1356327"/>
            <a:ext cx="11212290" cy="5816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YARA ÇEŞİTLERİ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498866" y="2299584"/>
            <a:ext cx="8805193" cy="341882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Mikroplu (kirli) yaralar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Gecikmiş yaralar (6 saatten fazla),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Dikişleri açılmış yaralar,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Kenarları düzgün olmayan yaralar,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Çok kirli ve derin yaralar,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Ateşli silahla olan yaralar,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Isırma ve sokma ile oluşan yaralar.</a:t>
            </a:r>
          </a:p>
        </p:txBody>
      </p:sp>
    </p:spTree>
    <p:extLst>
      <p:ext uri="{BB962C8B-B14F-4D97-AF65-F5344CB8AC3E}">
        <p14:creationId xmlns:p14="http://schemas.microsoft.com/office/powerpoint/2010/main" val="27512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209457" y="2369846"/>
            <a:ext cx="9832180" cy="316172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</a:pP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Yaralanmaların genel belirtileri;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Ağrı,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Kanama,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Yara kenarının ayrılması.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</a:pP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 !!! Tüm yaralanmalarda </a:t>
            </a: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tetanos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açısından önlem alınmalıdır.</a:t>
            </a:r>
            <a:endParaRPr lang="tr-TR" altLang="tr-TR" sz="2800" kern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2" y="1364777"/>
            <a:ext cx="11212290" cy="5975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YARALANMALAR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013430" y="2267280"/>
            <a:ext cx="10224231" cy="376114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Hasta/yaralının yaşam bulguları değerlendirilir (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ABC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).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Yaranın durumu değerlendirilir (oluş şekli, süresi, kanama durumu, yabancı cisim varlığı vb.).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Kanama durdurulur, yaranın üzeri kapatılır.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 /yaralının sağlık kuruluşuna gitmesi sağlanır.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Tetanos konusunda uyarıda bulunulur.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Yaradaki yabancı cisme dokunulmaz!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19401" y="1364776"/>
            <a:ext cx="11212290" cy="6217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YARALANMALARDA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9319</TotalTime>
  <Words>870</Words>
  <Application>Microsoft Office PowerPoint</Application>
  <PresentationFormat>Geniş ekran</PresentationFormat>
  <Paragraphs>182</Paragraphs>
  <Slides>29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Teması</vt:lpstr>
      <vt:lpstr>MİLLÎ EĞİTİM BAKANLIĞI İŞYERİ SAĞLIK VE GÜVENLİK BİRİMİ  DAİRE BAŞKANLIĞI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Faruk EREN</dc:creator>
  <cp:lastModifiedBy>HulyaDEMIRHAN</cp:lastModifiedBy>
  <cp:revision>1149</cp:revision>
  <cp:lastPrinted>2018-06-05T14:42:51Z</cp:lastPrinted>
  <dcterms:created xsi:type="dcterms:W3CDTF">2018-02-16T13:33:45Z</dcterms:created>
  <dcterms:modified xsi:type="dcterms:W3CDTF">2021-11-12T13:25:04Z</dcterms:modified>
</cp:coreProperties>
</file>