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0" r:id="rId1"/>
  </p:sldMasterIdLst>
  <p:notesMasterIdLst>
    <p:notesMasterId r:id="rId49"/>
  </p:notesMasterIdLst>
  <p:sldIdLst>
    <p:sldId id="728" r:id="rId2"/>
    <p:sldId id="787" r:id="rId3"/>
    <p:sldId id="1333" r:id="rId4"/>
    <p:sldId id="1334" r:id="rId5"/>
    <p:sldId id="1335" r:id="rId6"/>
    <p:sldId id="1340" r:id="rId7"/>
    <p:sldId id="1401" r:id="rId8"/>
    <p:sldId id="1336" r:id="rId9"/>
    <p:sldId id="1337" r:id="rId10"/>
    <p:sldId id="1338" r:id="rId11"/>
    <p:sldId id="1342" r:id="rId12"/>
    <p:sldId id="1354" r:id="rId13"/>
    <p:sldId id="1373" r:id="rId14"/>
    <p:sldId id="1374" r:id="rId15"/>
    <p:sldId id="1375" r:id="rId16"/>
    <p:sldId id="1358" r:id="rId17"/>
    <p:sldId id="1346" r:id="rId18"/>
    <p:sldId id="1376" r:id="rId19"/>
    <p:sldId id="1377" r:id="rId20"/>
    <p:sldId id="1352" r:id="rId21"/>
    <p:sldId id="1359" r:id="rId22"/>
    <p:sldId id="1347" r:id="rId23"/>
    <p:sldId id="1360" r:id="rId24"/>
    <p:sldId id="1369" r:id="rId25"/>
    <p:sldId id="1348" r:id="rId26"/>
    <p:sldId id="1371" r:id="rId27"/>
    <p:sldId id="1353" r:id="rId28"/>
    <p:sldId id="1361" r:id="rId29"/>
    <p:sldId id="1362" r:id="rId30"/>
    <p:sldId id="1363" r:id="rId31"/>
    <p:sldId id="1372" r:id="rId32"/>
    <p:sldId id="1378" r:id="rId33"/>
    <p:sldId id="1345" r:id="rId34"/>
    <p:sldId id="1379" r:id="rId35"/>
    <p:sldId id="1380" r:id="rId36"/>
    <p:sldId id="1381" r:id="rId37"/>
    <p:sldId id="1382" r:id="rId38"/>
    <p:sldId id="1383" r:id="rId39"/>
    <p:sldId id="1384" r:id="rId40"/>
    <p:sldId id="1386" r:id="rId41"/>
    <p:sldId id="1387" r:id="rId42"/>
    <p:sldId id="1388" r:id="rId43"/>
    <p:sldId id="1390" r:id="rId44"/>
    <p:sldId id="1391" r:id="rId45"/>
    <p:sldId id="1392" r:id="rId46"/>
    <p:sldId id="1393" r:id="rId47"/>
    <p:sldId id="1394" r:id="rId48"/>
  </p:sldIdLst>
  <p:sldSz cx="12192000" cy="6858000"/>
  <p:notesSz cx="6794500" cy="9906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MAL ÜNAL" initials="CÜ" lastIdx="1" clrIdx="0">
    <p:extLst>
      <p:ext uri="{19B8F6BF-5375-455C-9EA6-DF929625EA0E}">
        <p15:presenceInfo xmlns:p15="http://schemas.microsoft.com/office/powerpoint/2012/main" userId="2b104061d5e211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E9"/>
    <a:srgbClr val="D2DEEF"/>
    <a:srgbClr val="D745D7"/>
    <a:srgbClr val="FE9C9C"/>
    <a:srgbClr val="F16565"/>
    <a:srgbClr val="70AD47"/>
    <a:srgbClr val="8C3462"/>
    <a:srgbClr val="F3D9D9"/>
    <a:srgbClr val="F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789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>
              <a:defRPr sz="1200"/>
            </a:lvl1pPr>
          </a:lstStyle>
          <a:p>
            <a:fld id="{7ACF8F7F-4C44-408C-88B6-A6BF56A9F84D}" type="datetimeFigureOut">
              <a:rPr lang="tr-TR" smtClean="0"/>
              <a:t>12.11.2021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36663"/>
            <a:ext cx="5946775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8" tIns="45635" rIns="91268" bIns="45635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133" y="4767681"/>
            <a:ext cx="5436234" cy="3899675"/>
          </a:xfrm>
          <a:prstGeom prst="rect">
            <a:avLst/>
          </a:prstGeom>
        </p:spPr>
        <p:txBody>
          <a:bodyPr vert="horz" lIns="91268" tIns="45635" rIns="91268" bIns="45635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789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>
              <a:defRPr sz="1200"/>
            </a:lvl1pPr>
          </a:lstStyle>
          <a:p>
            <a:fld id="{4307AC83-186E-44C2-A192-69712972D4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546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284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1775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2519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4920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7580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79352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3715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2784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9579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5327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894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0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0040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929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4177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1531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2254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9388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6532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952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567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111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3171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910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4376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76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7809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497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6A86-542B-435F-B08D-AF2F6F91C99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084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604D1-8752-4679-986D-F130D3CB04C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12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F1E9-2924-4E3F-BAF9-8598FAAF24C3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427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894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0" y="10633"/>
            <a:ext cx="12192000" cy="850605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         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D67-8B05-4B2E-971F-B434FDD9AB49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" y="31899"/>
            <a:ext cx="838200" cy="841003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 userDrawn="1"/>
        </p:nvSpPr>
        <p:spPr>
          <a:xfrm>
            <a:off x="912623" y="107039"/>
            <a:ext cx="3228557" cy="680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DESTEK HİZMETLERİ </a:t>
            </a:r>
            <a:b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GENEL MÜDÜRLÜĞÜ</a:t>
            </a:r>
            <a:endParaRPr lang="tr-TR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7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1948-1B73-4E3F-BDE7-D4A2744EF5A8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723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32DC-1DAC-43FE-9FA7-6E635CD171FD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253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B7-331C-4D28-A8BA-C287AA4B8AAF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399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4351-B503-41A4-989B-3C02B952957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47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 userDrawn="1"/>
        </p:nvSpPr>
        <p:spPr>
          <a:xfrm>
            <a:off x="0" y="658025"/>
            <a:ext cx="12192000" cy="640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7D15-6306-4555-9423-AAD7FA874A97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Merkez İSGB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11363227" y="6309215"/>
            <a:ext cx="477543" cy="477542"/>
          </a:xfrm>
        </p:spPr>
        <p:txBody>
          <a:bodyPr/>
          <a:lstStyle>
            <a:lvl1pPr algn="ctr">
              <a:defRPr sz="1800" b="1"/>
            </a:lvl1pPr>
          </a:lstStyle>
          <a:p>
            <a:fld id="{1EDBCF86-4C6C-45BD-AB90-9F5A9BF58AB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Unvan 1"/>
          <p:cNvSpPr txBox="1">
            <a:spLocks/>
          </p:cNvSpPr>
          <p:nvPr userDrawn="1"/>
        </p:nvSpPr>
        <p:spPr>
          <a:xfrm>
            <a:off x="1627138" y="794166"/>
            <a:ext cx="8414933" cy="453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MERKEZ İŞYERİ</a:t>
            </a:r>
            <a:r>
              <a:rPr lang="tr-TR" sz="2400" b="1" cap="none" spc="0" baseline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SAĞLIK VE GÜVENLİK BİRİMİ</a:t>
            </a:r>
          </a:p>
        </p:txBody>
      </p:sp>
      <p:cxnSp>
        <p:nvCxnSpPr>
          <p:cNvPr id="15" name="Düz Bağlayıcı 14"/>
          <p:cNvCxnSpPr>
            <a:endCxn id="16" idx="2"/>
          </p:cNvCxnSpPr>
          <p:nvPr userDrawn="1"/>
        </p:nvCxnSpPr>
        <p:spPr>
          <a:xfrm>
            <a:off x="885335" y="6532940"/>
            <a:ext cx="10477893" cy="150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11363228" y="6309215"/>
            <a:ext cx="477542" cy="4775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Oval 6"/>
          <p:cNvSpPr/>
          <p:nvPr userDrawn="1"/>
        </p:nvSpPr>
        <p:spPr>
          <a:xfrm>
            <a:off x="327905" y="51276"/>
            <a:ext cx="1227430" cy="12274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5" y="51278"/>
            <a:ext cx="1239135" cy="123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197" y="0"/>
            <a:ext cx="1521573" cy="124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563-5940-4660-AD98-C94B09F5F84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741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6407-2BD7-4A2B-B695-7369B887FC1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110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F39B-2E78-4927-97E1-2303DE3FCD2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392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8B5D9-5347-43EF-9D7A-CAA8CB63A481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97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i1tsbLv6PQAhWGrRoKHaAWC6UQjRwIBw&amp;url=http://resimdiyari.com/index.php?/category/cicek_resimleri&amp;psig=AFQjCNH_-dzpB6js9WT23LrPPjjycShz1Q&amp;ust=1479049635955099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7172" y="2667786"/>
            <a:ext cx="11555634" cy="3488315"/>
          </a:xfrm>
        </p:spPr>
        <p:txBody>
          <a:bodyPr>
            <a:normAutofit fontScale="90000"/>
          </a:bodyPr>
          <a:lstStyle/>
          <a:p>
            <a:pPr lvl="0"/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MİLLÎ EĞİTİM BAKANLIĞI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İŞYERİ SAĞLIK VE GÜVENLİK BİRİMİ 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DAİRE BAŞKANLIĞI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endParaRPr lang="tr-TR" sz="3100" dirty="0">
              <a:ln w="9525">
                <a:solidFill>
                  <a:schemeClr val="bg1"/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777806" y="6284422"/>
            <a:ext cx="67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smtClean="0"/>
              <a:t>2021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06" y="591956"/>
            <a:ext cx="2170592" cy="207583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43" y="591956"/>
            <a:ext cx="2174014" cy="20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50444" y="2276658"/>
            <a:ext cx="10585068" cy="293678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İlk yardımcı kendini tanıtır ve hasta/yaralı sakinleştirilir.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Hasta/yaralı sırt üstü yatırılır.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Tıbbi </a:t>
            </a:r>
            <a:r>
              <a:rPr lang="tr-TR" sz="2800" dirty="0">
                <a:solidFill>
                  <a:schemeClr val="tx1"/>
                </a:solidFill>
                <a:cs typeface="Arial"/>
              </a:rPr>
              <a:t>yardım istenir (</a:t>
            </a:r>
            <a:r>
              <a:rPr lang="tr-TR" sz="2800" b="1" dirty="0">
                <a:solidFill>
                  <a:schemeClr val="tx1"/>
                </a:solidFill>
                <a:cs typeface="Arial"/>
              </a:rPr>
              <a:t>112</a:t>
            </a:r>
            <a:r>
              <a:rPr lang="tr-TR" sz="2800" dirty="0">
                <a:solidFill>
                  <a:schemeClr val="tx1"/>
                </a:solidFill>
                <a:cs typeface="Arial"/>
              </a:rPr>
              <a:t>).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Hasta/yaralının durumu değerlendirilir(</a:t>
            </a:r>
            <a:r>
              <a:rPr lang="tr-TR" sz="2800" b="1" dirty="0" smtClean="0">
                <a:solidFill>
                  <a:schemeClr val="tx1"/>
                </a:solidFill>
                <a:cs typeface="Arial"/>
              </a:rPr>
              <a:t>ABC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).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Kanama değerlendirilir.</a:t>
            </a:r>
            <a:endParaRPr lang="tr-TR" sz="2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54368" y="1385603"/>
            <a:ext cx="11377220" cy="5660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DIŞ KANAMALARDA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88276" y="2647125"/>
            <a:ext cx="7439979" cy="251226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Kanayan yer üzerine temiz bir bezle bastırılır.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 Kanama durmazsa ikinci bir bez konarak basınç 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artırılır.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40721" y="1361442"/>
            <a:ext cx="11377220" cy="6010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DIŞ KANAMALARDA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289" y="4353943"/>
            <a:ext cx="2654307" cy="186337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289" y="2472654"/>
            <a:ext cx="2648278" cy="18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71256" y="2421342"/>
            <a:ext cx="7794821" cy="342119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69900" marR="5080" indent="-457200" algn="just">
              <a:lnSpc>
                <a:spcPct val="150000"/>
              </a:lnSpc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cs typeface="Arial" panose="020B0604020202020204" pitchFamily="34" charset="0"/>
              </a:rPr>
              <a:t>Gerekirse bandaj ile sarılarak kanlanmış bezler kaldırılmadan basınç </a:t>
            </a:r>
            <a:r>
              <a:rPr lang="tr-TR" sz="2800" dirty="0" smtClean="0">
                <a:cs typeface="Arial" panose="020B0604020202020204" pitchFamily="34" charset="0"/>
              </a:rPr>
              <a:t>artırılır.</a:t>
            </a:r>
          </a:p>
          <a:p>
            <a:pPr marL="469900" marR="5080" indent="-457200" algn="just">
              <a:lnSpc>
                <a:spcPct val="150000"/>
              </a:lnSpc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Kanayan </a:t>
            </a:r>
            <a:r>
              <a:rPr lang="tr-TR" sz="2800" dirty="0">
                <a:cs typeface="Arial" panose="020B0604020202020204" pitchFamily="34" charset="0"/>
              </a:rPr>
              <a:t>bölgeye </a:t>
            </a: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en yakın basınç noktasına </a:t>
            </a:r>
            <a:r>
              <a:rPr lang="tr-TR" sz="2800" dirty="0">
                <a:cs typeface="Arial" panose="020B0604020202020204" pitchFamily="34" charset="0"/>
              </a:rPr>
              <a:t>bası </a:t>
            </a:r>
            <a:r>
              <a:rPr lang="tr-TR" sz="2800" dirty="0" smtClean="0">
                <a:cs typeface="Arial" panose="020B0604020202020204" pitchFamily="34" charset="0"/>
              </a:rPr>
              <a:t>uygulanır.</a:t>
            </a:r>
          </a:p>
          <a:p>
            <a:pPr marL="469900" marR="5080" indent="-457200" algn="just">
              <a:lnSpc>
                <a:spcPct val="150000"/>
              </a:lnSpc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Kanayan </a:t>
            </a:r>
            <a:r>
              <a:rPr lang="tr-TR" sz="2800" dirty="0">
                <a:cs typeface="Arial" panose="020B0604020202020204" pitchFamily="34" charset="0"/>
              </a:rPr>
              <a:t>bölge yukarı </a:t>
            </a:r>
            <a:r>
              <a:rPr lang="tr-TR" sz="2800" dirty="0" smtClean="0">
                <a:cs typeface="Arial" panose="020B0604020202020204" pitchFamily="34" charset="0"/>
              </a:rPr>
              <a:t>kaldırılır.</a:t>
            </a:r>
            <a:endParaRPr lang="tr-TR" sz="2800" dirty="0">
              <a:cs typeface="Arial" panose="020B060402020202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58184" y="1356326"/>
            <a:ext cx="11377220" cy="5816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DIŞ KANAMALARDA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947" y="2183334"/>
            <a:ext cx="2521886" cy="181575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5" t="62678" r="6325" b="4378"/>
          <a:stretch/>
        </p:blipFill>
        <p:spPr bwMode="auto">
          <a:xfrm>
            <a:off x="8660947" y="4244454"/>
            <a:ext cx="2521886" cy="190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81108" y="2145080"/>
            <a:ext cx="10631122" cy="366886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69900" marR="5080" indent="-457200" algn="just">
              <a:lnSpc>
                <a:spcPct val="150000"/>
              </a:lnSpc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Çok sayıda yaralının bulunduğu bir ortamda tek ilk yardımcı varsa, yaralı güç koşullarda bir yere taşınacaksa, uzuv kopması varsa ve/veya baskı noktalarına baskı uygulamak yeterli olmuyorsa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boğucu sargı (turnike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) uygulanır.</a:t>
            </a:r>
          </a:p>
          <a:p>
            <a:pPr marL="469900" marR="5080" indent="-457200" algn="just">
              <a:lnSpc>
                <a:spcPct val="150000"/>
              </a:lnSpc>
              <a:spcBef>
                <a:spcPts val="10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Kanayan bölge dışarıda kalacak şekilde hasta/yaralının üstü örtülür.</a:t>
            </a:r>
            <a:endParaRPr lang="tr-T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-3526972" y="1655495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17241" y="1356327"/>
            <a:ext cx="11377220" cy="527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DIŞ KANAMALARDA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14929" y="2402006"/>
            <a:ext cx="10263729" cy="328911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/>
              <a:t>Hasta/ yaralıya şok </a:t>
            </a:r>
            <a:r>
              <a:rPr lang="tr-TR" sz="2800" b="1" dirty="0"/>
              <a:t>pozisyonu </a:t>
            </a:r>
            <a:r>
              <a:rPr lang="tr-TR" sz="2800" b="1" dirty="0" smtClean="0"/>
              <a:t>verilir</a:t>
            </a:r>
            <a:r>
              <a:rPr lang="tr-TR" sz="2800" dirty="0" smtClean="0"/>
              <a:t>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Yapılan uygulamalar ile ilgili bilgiler (boğucu sargı uygulaması gibi) hasta/yaralının üzerine yazılır.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Hasta/yaralının </a:t>
            </a:r>
            <a:r>
              <a:rPr lang="tr-TR" sz="2800" b="1" dirty="0" smtClean="0"/>
              <a:t>yaşam bulguları sık aralıklarla </a:t>
            </a:r>
            <a:r>
              <a:rPr lang="tr-TR" sz="2800" dirty="0" smtClean="0"/>
              <a:t>(2-3 dakikada bir) değerlendirilir.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Hızla sevk edilmesi sağlanır.</a:t>
            </a:r>
            <a:endParaRPr lang="tr-TR" sz="2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358184" y="1369974"/>
            <a:ext cx="11377220" cy="6225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DIŞ KANAMALARDA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15</a:t>
            </a:fld>
            <a:endParaRPr lang="tr-T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01" y="1623255"/>
            <a:ext cx="8360835" cy="454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1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1327174" y="2128029"/>
            <a:ext cx="9823047" cy="377462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chemeClr val="tx1"/>
                </a:solidFill>
              </a:rPr>
              <a:t>İç  kanamalar;</a:t>
            </a:r>
            <a:endParaRPr lang="tr-TR" sz="2800" dirty="0" smtClean="0">
              <a:solidFill>
                <a:srgbClr val="C00000"/>
              </a:solidFill>
            </a:endParaRP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Şiddetli travma,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Darbe, kırık,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Silahla yaralanma nedeniyle oluşabilir.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sz="1200" dirty="0">
              <a:solidFill>
                <a:schemeClr val="tx1"/>
              </a:solidFill>
            </a:endParaRPr>
          </a:p>
          <a:p>
            <a:pPr algn="just">
              <a:buClr>
                <a:srgbClr val="C00000"/>
              </a:buClr>
              <a:buSzPct val="75000"/>
            </a:pPr>
            <a:r>
              <a:rPr lang="tr-TR" sz="2800" dirty="0" smtClean="0">
                <a:solidFill>
                  <a:schemeClr val="tx1"/>
                </a:solidFill>
              </a:rPr>
              <a:t>   Hasta/yaralıda </a:t>
            </a:r>
            <a:r>
              <a:rPr lang="tr-TR" sz="2800" b="1" dirty="0" smtClean="0">
                <a:solidFill>
                  <a:srgbClr val="C00000"/>
                </a:solidFill>
              </a:rPr>
              <a:t>şok </a:t>
            </a:r>
            <a:r>
              <a:rPr lang="tr-TR" sz="2800" dirty="0" smtClean="0">
                <a:solidFill>
                  <a:schemeClr val="tx1"/>
                </a:solidFill>
              </a:rPr>
              <a:t>belirtileri vardır.</a:t>
            </a:r>
            <a:endParaRPr lang="tr-TR" sz="2800" dirty="0">
              <a:solidFill>
                <a:schemeClr val="tx1"/>
              </a:solidFill>
            </a:endParaRPr>
          </a:p>
          <a:p>
            <a:pPr marL="171450" indent="-17145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sz="8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436937" y="1348044"/>
            <a:ext cx="11377220" cy="5353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İÇ KANAMALARDA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63550" y="2382532"/>
            <a:ext cx="7762234" cy="378258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Hasta/yaralının bilinci ve </a:t>
            </a:r>
            <a:r>
              <a:rPr lang="tr-TR" altLang="tr-TR" sz="28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ABC</a:t>
            </a:r>
            <a:r>
              <a:rPr lang="tr-TR" altLang="tr-TR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’si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değerlendirilir.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Tıbbi 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yardım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istenir (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112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).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Üzeri 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örtülerek ayakları </a:t>
            </a:r>
            <a:r>
              <a:rPr lang="tr-TR" altLang="tr-TR" sz="2800" b="1" dirty="0">
                <a:solidFill>
                  <a:srgbClr val="000000"/>
                </a:solidFill>
                <a:cs typeface="Arial" panose="020B0604020202020204" pitchFamily="34" charset="0"/>
              </a:rPr>
              <a:t>30 cm.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yukarı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kaldırılır.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Asla </a:t>
            </a:r>
            <a:r>
              <a:rPr lang="tr-TR" altLang="tr-TR" sz="2800" b="1" u="sng" dirty="0">
                <a:solidFill>
                  <a:srgbClr val="000000"/>
                </a:solidFill>
                <a:cs typeface="Arial" panose="020B0604020202020204" pitchFamily="34" charset="0"/>
              </a:rPr>
              <a:t>ağızdan yiyecek içecek </a:t>
            </a:r>
            <a:r>
              <a:rPr lang="tr-TR" altLang="tr-TR" sz="28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verilmez</a:t>
            </a:r>
            <a:r>
              <a:rPr lang="tr-TR" altLang="tr-TR" sz="2800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Hareket ettirilmez (Özellikle kırık varsa)</a:t>
            </a:r>
            <a:r>
              <a:rPr lang="tr-TR" altLang="tr-TR" sz="2800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Yaşamsal bulgular incelenir.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Sağlık kuruluşuna sevki sağlanır.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62745" t="67079" r="8506" b="3938"/>
          <a:stretch/>
        </p:blipFill>
        <p:spPr>
          <a:xfrm>
            <a:off x="8497557" y="3022935"/>
            <a:ext cx="3157631" cy="250178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463550" y="1365779"/>
            <a:ext cx="11377220" cy="5585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İÇ KANAMALARDA İLK YARDIM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85911" y="2389681"/>
            <a:ext cx="10341429" cy="349342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tr-TR" sz="2800" dirty="0"/>
              <a:t>Uzuv kopmuşsa,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tr-TR" sz="2800" dirty="0"/>
              <a:t>Tüm kanama durdurma uygulamaları yetersiz kalıyorsa,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tr-TR" sz="2800" dirty="0"/>
              <a:t>Hasta/yaralının </a:t>
            </a:r>
            <a:r>
              <a:rPr lang="tr-TR" sz="2800" dirty="0" smtClean="0"/>
              <a:t>güç koşullarda taşınması </a:t>
            </a:r>
            <a:r>
              <a:rPr lang="tr-TR" sz="2800" dirty="0"/>
              <a:t>gerekiyorsa,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tr-TR" sz="2800" dirty="0"/>
              <a:t>Çok sayıda hasta/yaralının bulunduğu ortamda tek ilk yardımcı varsa </a:t>
            </a:r>
            <a:r>
              <a:rPr lang="tr-TR" sz="2800" dirty="0" smtClean="0"/>
              <a:t> </a:t>
            </a:r>
            <a:r>
              <a:rPr lang="tr-TR" sz="2800" b="1" dirty="0" smtClean="0">
                <a:solidFill>
                  <a:srgbClr val="C00000"/>
                </a:solidFill>
              </a:rPr>
              <a:t>turnike</a:t>
            </a:r>
            <a:r>
              <a:rPr lang="tr-TR" sz="2800" dirty="0" smtClean="0"/>
              <a:t> uygulanır</a:t>
            </a:r>
            <a:r>
              <a:rPr lang="tr-TR" sz="2800" dirty="0"/>
              <a:t>.</a:t>
            </a:r>
          </a:p>
          <a:p>
            <a:pPr algn="just">
              <a:buClr>
                <a:srgbClr val="C00000"/>
              </a:buClr>
              <a:buSzPct val="75000"/>
              <a:defRPr/>
            </a:pPr>
            <a:r>
              <a:rPr lang="tr-TR" sz="2600" dirty="0"/>
              <a:t> 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68016" y="1365232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000" b="1" dirty="0" smtClean="0">
                <a:solidFill>
                  <a:prstClr val="white"/>
                </a:solidFill>
              </a:rPr>
              <a:t>TURNİKE/BOĞUCU SARGI UYGULAMASI GEREKTİREN DURUMLAR</a:t>
            </a:r>
            <a:endParaRPr lang="tr-TR" sz="3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489855" y="1342040"/>
            <a:ext cx="11212290" cy="5686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TURNİKE UYGULAMASINDA GENEL KURALLAR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059976" y="2100547"/>
            <a:ext cx="10072047" cy="401880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71450" lvl="0" indent="-171450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endParaRPr lang="tr-TR" sz="1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Turnike uygulamasında kullanılacak malzemelerin genişliği </a:t>
            </a:r>
            <a:r>
              <a:rPr 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en az 8-10 cm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olmalı,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Turnike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uygulamasında ip, tel gibi kesici malzemeler kullanılmamalı,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Turnikeyi sıkmak için tahta parçası, kalem gibi malzemeler kullanılmalı,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Turnike kanama duruncaya kadar sıkılıp kanama durduktan sonra daha fazla sıkılmamalı,</a:t>
            </a:r>
            <a:endParaRPr lang="tr-T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545910" y="1718565"/>
            <a:ext cx="103177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KANAMALARDA  İLK YARDIM</a:t>
            </a:r>
            <a:endParaRPr lang="tr-TR" altLang="tr-TR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lood Drip by WDBurns on Deviant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31" y="3147538"/>
            <a:ext cx="2308319" cy="30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9" name="Yuvarlatılmış Dikdörtgen 8"/>
          <p:cNvSpPr/>
          <p:nvPr/>
        </p:nvSpPr>
        <p:spPr>
          <a:xfrm>
            <a:off x="718050" y="2337667"/>
            <a:ext cx="10755900" cy="354456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914400" lvl="1" indent="-4572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Turnike uygulanan bölgenin üzerine hiçbir şey örtülmemeli,</a:t>
            </a:r>
          </a:p>
          <a:p>
            <a:pPr marL="914400" lvl="1" indent="-4572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Turnike uygulamasının yapıldığı saat bir kağıda yazılmalı ve yaralının üzerine asılmalı,</a:t>
            </a:r>
          </a:p>
          <a:p>
            <a:pPr marL="914400" lvl="1" indent="-4572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Uzun süreli kanamalardaki turnike uygulamalarında kanayan bölgeye göre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15-20 dakikada bir turnike gevşetilmeli,</a:t>
            </a:r>
            <a:endParaRPr lang="tr-TR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89855" y="1342040"/>
            <a:ext cx="11212290" cy="5686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TURNİKE UYGULAMASINDA GENEL KURALLAR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89855" y="1342040"/>
            <a:ext cx="11212290" cy="54135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TURNİKE UYGULAMASINDA GENEL KURALLAR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75731" y="2107391"/>
            <a:ext cx="10440538" cy="397782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914400" lvl="1" indent="-4572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Turnike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uzvun koptuğu bölgeye en yakın ve deri bütünlüğünün bozulmamış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olduğu bölgeye uygulanmalı,</a:t>
            </a:r>
          </a:p>
          <a:p>
            <a:pPr marL="914400" lvl="1" indent="-4572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Turnike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kol ve uyluk gibi tek kemikli bölgelere uygulanmalı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(uzuv kopması dışında)</a:t>
            </a:r>
          </a:p>
          <a:p>
            <a:pPr marL="914400" lvl="1" indent="-4572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Uzuv kopması durumlarında önkol ve alt bacağa da turnike uygulanabilir.</a:t>
            </a:r>
            <a:endParaRPr lang="tr-T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6" name="Yuvarlatılmış Dikdörtgen 5"/>
          <p:cNvSpPr/>
          <p:nvPr/>
        </p:nvSpPr>
        <p:spPr>
          <a:xfrm>
            <a:off x="751309" y="2204558"/>
            <a:ext cx="10734747" cy="358089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514350" lvl="0" indent="-514350">
              <a:buClr>
                <a:srgbClr val="C00000"/>
              </a:buClr>
              <a:buSzPct val="100000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Geniş, sağlam ve esnemeyen bir sargı alınır.</a:t>
            </a:r>
          </a:p>
          <a:p>
            <a:pPr marL="514350" lvl="0" indent="-514350">
              <a:buClr>
                <a:srgbClr val="C00000"/>
              </a:buClr>
              <a:buSzPct val="100000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Şerit yarı uzunluğunda katlanır, uzuv etrafına sarılır.</a:t>
            </a:r>
          </a:p>
          <a:p>
            <a:pPr marL="514350" lvl="0" indent="-514350">
              <a:buClr>
                <a:srgbClr val="C00000"/>
              </a:buClr>
              <a:buSzPct val="100000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Bir ucu halkadan geçirilip çekilir ve iki ucu bir araya getirilir.</a:t>
            </a:r>
          </a:p>
          <a:p>
            <a:pPr marL="514350" lvl="0" indent="-514350">
              <a:buClr>
                <a:srgbClr val="C00000"/>
              </a:buClr>
              <a:buSzPct val="100000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Kanamayı tamamen durduracak sıkı bir bağ atılır.</a:t>
            </a:r>
          </a:p>
          <a:p>
            <a:pPr marL="514350" lvl="0" indent="-514350">
              <a:buClr>
                <a:srgbClr val="C00000"/>
              </a:buClr>
              <a:buSzPct val="100000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Sargının içinden sert bir cisim (kalem vb.) geçirilir ve uzva paralel konuma getirilir.</a:t>
            </a:r>
          </a:p>
          <a:p>
            <a:pPr marL="514350" lvl="0" indent="-514350">
              <a:buClr>
                <a:srgbClr val="C00000"/>
              </a:buClr>
              <a:buSzPct val="100000"/>
              <a:buAutoNum type="arabicPeriod"/>
            </a:pPr>
            <a:r>
              <a:rPr lang="tr-TR" sz="2800" b="1" dirty="0" smtClean="0">
                <a:cs typeface="Arial" panose="020B0604020202020204" pitchFamily="34" charset="0"/>
              </a:rPr>
              <a:t>Sert cisim kanama durana kadar döndürülür.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512538" y="1351128"/>
            <a:ext cx="11212290" cy="5753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TURNİKE UYGULAMASI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8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158192" y="2282540"/>
            <a:ext cx="10098531" cy="4026675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75000"/>
            </a:pPr>
            <a:r>
              <a:rPr lang="tr-TR" altLang="tr-TR" sz="2600" dirty="0">
                <a:solidFill>
                  <a:srgbClr val="C00000"/>
                </a:solidFill>
              </a:rPr>
              <a:t>7</a:t>
            </a:r>
            <a:r>
              <a:rPr lang="tr-TR" altLang="tr-TR" sz="2600" dirty="0" smtClean="0">
                <a:solidFill>
                  <a:srgbClr val="C00000"/>
                </a:solidFill>
              </a:rPr>
              <a:t>. </a:t>
            </a:r>
            <a:r>
              <a:rPr lang="tr-TR" altLang="tr-TR" sz="2800" dirty="0" smtClean="0"/>
              <a:t>Sert cisim uzva dik konuma getirilerek sargı çözülmeyecek şekilde tespit edilir.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75000"/>
            </a:pPr>
            <a:r>
              <a:rPr lang="tr-TR" altLang="tr-TR" sz="2800" dirty="0" smtClean="0">
                <a:solidFill>
                  <a:srgbClr val="C00000"/>
                </a:solidFill>
              </a:rPr>
              <a:t>8. </a:t>
            </a:r>
            <a:r>
              <a:rPr lang="tr-TR" altLang="tr-TR" sz="2800" dirty="0" smtClean="0">
                <a:solidFill>
                  <a:schemeClr val="tx1"/>
                </a:solidFill>
              </a:rPr>
              <a:t>Hasta /yaralının elbisesinin üzerine adı ve turnikenin uygulandığı zaman(saat ve dakika) yazılı bir kart iğnelenir.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75000"/>
            </a:pPr>
            <a:r>
              <a:rPr lang="tr-TR" altLang="tr-TR" sz="2800" dirty="0" smtClean="0">
                <a:solidFill>
                  <a:srgbClr val="C00000"/>
                </a:solidFill>
              </a:rPr>
              <a:t>9. </a:t>
            </a:r>
            <a:r>
              <a:rPr lang="tr-TR" altLang="tr-TR" sz="2800" dirty="0" smtClean="0">
                <a:solidFill>
                  <a:schemeClr val="tx1"/>
                </a:solidFill>
              </a:rPr>
              <a:t>Çok sayıda yaralı olduğunda yaralının alnına rujla veya sabit kalemle </a:t>
            </a:r>
            <a:r>
              <a:rPr lang="tr-TR" altLang="tr-TR" sz="2800" b="1" dirty="0" smtClean="0">
                <a:solidFill>
                  <a:srgbClr val="C00000"/>
                </a:solidFill>
              </a:rPr>
              <a:t>T</a:t>
            </a:r>
            <a:r>
              <a:rPr lang="tr-TR" altLang="tr-TR" sz="2800" b="1" dirty="0" smtClean="0">
                <a:solidFill>
                  <a:schemeClr val="tx1"/>
                </a:solidFill>
              </a:rPr>
              <a:t>urnike</a:t>
            </a:r>
            <a:r>
              <a:rPr lang="tr-TR" altLang="tr-TR" sz="2800" dirty="0" smtClean="0">
                <a:solidFill>
                  <a:schemeClr val="tx1"/>
                </a:solidFill>
              </a:rPr>
              <a:t> veya </a:t>
            </a:r>
            <a:r>
              <a:rPr lang="tr-TR" altLang="tr-TR" sz="2800" b="1" dirty="0" smtClean="0">
                <a:solidFill>
                  <a:srgbClr val="C00000"/>
                </a:solidFill>
              </a:rPr>
              <a:t>T </a:t>
            </a:r>
            <a:r>
              <a:rPr lang="tr-TR" altLang="tr-TR" sz="2800" dirty="0" smtClean="0">
                <a:solidFill>
                  <a:schemeClr val="tx1"/>
                </a:solidFill>
              </a:rPr>
              <a:t>harfi yazılır.</a:t>
            </a:r>
            <a:endParaRPr lang="tr-TR" altLang="tr-TR" sz="2800" dirty="0">
              <a:solidFill>
                <a:schemeClr val="tx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64836" y="1371699"/>
            <a:ext cx="11212290" cy="5799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TURNİKE UYGULAMASI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9" name="Yuvarlatılmış Dikdörtgen 8"/>
          <p:cNvSpPr/>
          <p:nvPr/>
        </p:nvSpPr>
        <p:spPr>
          <a:xfrm>
            <a:off x="645793" y="2119191"/>
            <a:ext cx="10841270" cy="1353875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r>
              <a:rPr lang="tr-TR" sz="2800" dirty="0" smtClean="0">
                <a:solidFill>
                  <a:srgbClr val="C00000"/>
                </a:solidFill>
              </a:rPr>
              <a:t>10. </a:t>
            </a:r>
            <a:r>
              <a:rPr lang="tr-TR" sz="2800" dirty="0" smtClean="0"/>
              <a:t>Hasta /yaralı pansuman ve turnikesi görülecek şekilde battaniye ile örtülür.</a:t>
            </a:r>
          </a:p>
          <a:p>
            <a:r>
              <a:rPr lang="tr-TR" sz="2800" dirty="0" smtClean="0">
                <a:solidFill>
                  <a:srgbClr val="C00000"/>
                </a:solidFill>
              </a:rPr>
              <a:t>11. </a:t>
            </a:r>
            <a:r>
              <a:rPr lang="tr-TR" sz="2800" dirty="0" smtClean="0"/>
              <a:t>Turnike </a:t>
            </a:r>
            <a:r>
              <a:rPr lang="tr-TR" sz="2800" b="1" dirty="0" smtClean="0">
                <a:solidFill>
                  <a:srgbClr val="C00000"/>
                </a:solidFill>
              </a:rPr>
              <a:t>15-20 dakika </a:t>
            </a:r>
            <a:r>
              <a:rPr lang="tr-TR" sz="2800" dirty="0" smtClean="0"/>
              <a:t>aralıklarla gevşetilir, sonra tekrar sıkılır.</a:t>
            </a:r>
            <a:endParaRPr lang="tr-TR" sz="28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460283" y="1403940"/>
            <a:ext cx="11212290" cy="5868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TURNİKE UYGULAMASI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39708" r="4950"/>
          <a:stretch/>
        </p:blipFill>
        <p:spPr bwMode="auto">
          <a:xfrm>
            <a:off x="4080679" y="3747213"/>
            <a:ext cx="3971499" cy="231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1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81592" y="1378889"/>
            <a:ext cx="11212290" cy="5454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TURNİKE UYGULAMASI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7"/>
          <a:stretch/>
        </p:blipFill>
        <p:spPr bwMode="auto">
          <a:xfrm>
            <a:off x="2257425" y="2176961"/>
            <a:ext cx="8053387" cy="413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3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95240" y="1365241"/>
            <a:ext cx="11212290" cy="6000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TURNİKE UYGULAMASI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0" b="9280"/>
          <a:stretch/>
        </p:blipFill>
        <p:spPr bwMode="auto">
          <a:xfrm>
            <a:off x="2363015" y="2241154"/>
            <a:ext cx="7476740" cy="368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8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8" name="Yuvarlatılmış Dikdörtgen 3">
            <a:extLst>
              <a:ext uri="{FF2B5EF4-FFF2-40B4-BE49-F238E27FC236}">
                <a16:creationId xmlns:a16="http://schemas.microsoft.com/office/drawing/2014/main" xmlns="" id="{31F46B1F-248A-43C3-AE8F-F43F4975D505}"/>
              </a:ext>
            </a:extLst>
          </p:cNvPr>
          <p:cNvSpPr/>
          <p:nvPr/>
        </p:nvSpPr>
        <p:spPr>
          <a:xfrm>
            <a:off x="666938" y="2144394"/>
            <a:ext cx="11051002" cy="402664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AutoNum type="arabicPeriod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Kopan parça temiz, su geçirmez ve ağzı kapalı plastik bir torbaya yerleştirilir.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AutoNum type="arabicPeriod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Kopan parçanın konduğu torbanın ağzı kapatıldıktan sonra; içerisinde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1 ölçek suya, 2 ölçek buz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konmuş ikinci bir torbanın içine ya da kovaya konulur.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AutoNum type="arabicPeriod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Hazırlanan bu torbanın üzerine hasta/yaralının adı yazılır ve hasta/yaralı ile aynı araca konur.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En geç 6 saat içinde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sağlık kuruluşuna sevki sağlanır.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AutoNum type="arabicPeriod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Tıbbi birimler haberdar edilir (112).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82555" y="1372575"/>
            <a:ext cx="11458215" cy="5927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UZUV KOPMASI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28</a:t>
            </a:fld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59696"/>
          <a:stretch/>
        </p:blipFill>
        <p:spPr>
          <a:xfrm>
            <a:off x="1010105" y="2533634"/>
            <a:ext cx="9930157" cy="2947918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382555" y="1399871"/>
            <a:ext cx="11458215" cy="6199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UZUV KOPMASI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382555" y="1355029"/>
            <a:ext cx="11458215" cy="6171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DOĞAL DELİKLERDEN OLAN KANAMALAR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Yuvarlatılmış Dikdörtgen 3">
            <a:extLst>
              <a:ext uri="{FF2B5EF4-FFF2-40B4-BE49-F238E27FC236}">
                <a16:creationId xmlns:a16="http://schemas.microsoft.com/office/drawing/2014/main" xmlns="" id="{31F46B1F-248A-43C3-AE8F-F43F4975D505}"/>
              </a:ext>
            </a:extLst>
          </p:cNvPr>
          <p:cNvSpPr/>
          <p:nvPr/>
        </p:nvSpPr>
        <p:spPr>
          <a:xfrm>
            <a:off x="653143" y="2503417"/>
            <a:ext cx="7631048" cy="332143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altLang="tr-TR" sz="3000" b="1" dirty="0" smtClean="0">
                <a:solidFill>
                  <a:srgbClr val="C00000"/>
                </a:solidFill>
              </a:rPr>
              <a:t>Burun Kanaması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</a:rPr>
              <a:t>Hasta/yaralı sakinleştirilir, oturtulur.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</a:rPr>
              <a:t>Başı hafifçe öne eğilir.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</a:rPr>
              <a:t>Burun kanatları 5 dakika süreyle sıkılır.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</a:rPr>
              <a:t>Kanama durmazsa uzman doktora gitmesi sağlanır.</a:t>
            </a:r>
            <a:endParaRPr lang="tr-TR" altLang="tr-TR" sz="2800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6" t="33214" b="38429"/>
          <a:stretch/>
        </p:blipFill>
        <p:spPr bwMode="auto">
          <a:xfrm>
            <a:off x="8640762" y="2924791"/>
            <a:ext cx="2961236" cy="222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3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30642" y="2169275"/>
            <a:ext cx="10218688" cy="152371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lvl="0">
              <a:spcBef>
                <a:spcPts val="1789"/>
              </a:spcBef>
              <a:buClr>
                <a:srgbClr val="C00000"/>
              </a:buClr>
              <a:buSzPct val="75000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 smtClean="0">
                <a:solidFill>
                  <a:schemeClr val="tx1"/>
                </a:solidFill>
                <a:cs typeface="Arial"/>
              </a:rPr>
              <a:t>Kanama</a:t>
            </a:r>
            <a:r>
              <a:rPr lang="tr-TR" sz="2800" spc="-5" dirty="0" smtClean="0">
                <a:solidFill>
                  <a:schemeClr val="tx1"/>
                </a:solidFill>
                <a:cs typeface="Arial"/>
              </a:rPr>
              <a:t>; damar </a:t>
            </a:r>
            <a:r>
              <a:rPr lang="tr-TR" sz="2800" spc="-5" dirty="0">
                <a:solidFill>
                  <a:schemeClr val="tx1"/>
                </a:solidFill>
                <a:cs typeface="Arial"/>
              </a:rPr>
              <a:t>bütünlüğünün bozulması sonucu kanın damar dışına </a:t>
            </a:r>
            <a:endParaRPr lang="tr-TR" sz="2800" spc="-5" dirty="0" smtClean="0">
              <a:solidFill>
                <a:schemeClr val="tx1"/>
              </a:solidFill>
              <a:cs typeface="Arial"/>
            </a:endParaRPr>
          </a:p>
          <a:p>
            <a:pPr marL="12700" lvl="0">
              <a:spcBef>
                <a:spcPts val="1789"/>
              </a:spcBef>
              <a:buClr>
                <a:srgbClr val="C00000"/>
              </a:buClr>
              <a:buSzPct val="75000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schemeClr val="tx1"/>
                </a:solidFill>
                <a:cs typeface="Arial"/>
              </a:rPr>
              <a:t>( </a:t>
            </a:r>
            <a:r>
              <a:rPr lang="tr-TR" sz="2800" spc="-5" dirty="0">
                <a:solidFill>
                  <a:schemeClr val="tx1"/>
                </a:solidFill>
                <a:cs typeface="Arial"/>
              </a:rPr>
              <a:t>vücut içine ya da dışına ) </a:t>
            </a:r>
            <a:r>
              <a:rPr lang="tr-TR" sz="2800" spc="-5" dirty="0" smtClean="0">
                <a:solidFill>
                  <a:schemeClr val="tx1"/>
                </a:solidFill>
                <a:cs typeface="Arial"/>
              </a:rPr>
              <a:t>boşalmasıdır.</a:t>
            </a:r>
            <a:endParaRPr lang="tr-TR" sz="2800" spc="-5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7"/>
            <a:ext cx="11212290" cy="4861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KANAMA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58855" r="1838" b="2762"/>
          <a:stretch/>
        </p:blipFill>
        <p:spPr bwMode="auto">
          <a:xfrm>
            <a:off x="2342338" y="3979673"/>
            <a:ext cx="7195296" cy="219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1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61091"/>
            <a:ext cx="11458215" cy="5632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BURUN KANAMASINDA İLK YARDIM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4"/>
          <a:stretch/>
        </p:blipFill>
        <p:spPr bwMode="auto">
          <a:xfrm>
            <a:off x="2481294" y="2079297"/>
            <a:ext cx="7609079" cy="422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6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15" name="Yuvarlatılmış Dikdörtgen 3">
            <a:extLst>
              <a:ext uri="{FF2B5EF4-FFF2-40B4-BE49-F238E27FC236}">
                <a16:creationId xmlns:a16="http://schemas.microsoft.com/office/drawing/2014/main" xmlns="" id="{31F46B1F-248A-43C3-AE8F-F43F4975D505}"/>
              </a:ext>
            </a:extLst>
          </p:cNvPr>
          <p:cNvSpPr/>
          <p:nvPr/>
        </p:nvSpPr>
        <p:spPr>
          <a:xfrm>
            <a:off x="491320" y="2217761"/>
            <a:ext cx="8420667" cy="409145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30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Kulak Kanaması</a:t>
            </a:r>
          </a:p>
          <a:p>
            <a:pPr lvl="0">
              <a:lnSpc>
                <a:spcPct val="107000"/>
              </a:lnSpc>
              <a:buClr>
                <a:srgbClr val="C00000"/>
              </a:buClr>
              <a:buSzPct val="75000"/>
            </a:pPr>
            <a:endParaRPr lang="tr-TR" sz="1200" b="1" dirty="0" smtClean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 sakinleştirilir, endişeleri giderilir. </a:t>
            </a:r>
          </a:p>
          <a:p>
            <a:pPr marL="457200" lvl="0" indent="-457200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Kanama hafif ise kulak temiz bir bezle temizlenir.</a:t>
            </a:r>
          </a:p>
          <a:p>
            <a:pPr marL="457200" lvl="0" indent="-457200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Kanama ciddi ise kulağı tıkamadan temiz bezle kapanır.</a:t>
            </a:r>
          </a:p>
          <a:p>
            <a:pPr marL="457200" lvl="0" indent="-457200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Bilinç yerinde</a:t>
            </a: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ise hasta/yaralı hareket ettirilmeden </a:t>
            </a:r>
            <a:r>
              <a:rPr lang="tr-TR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sırt üstü </a:t>
            </a: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yatırılır. </a:t>
            </a:r>
          </a:p>
          <a:p>
            <a:pPr marL="457200" lvl="0" indent="-457200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Bilinçsizse </a:t>
            </a: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kanayan kulak üzerine </a:t>
            </a:r>
            <a:r>
              <a:rPr lang="tr-TR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yan</a:t>
            </a: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yatırılır.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382555" y="1355028"/>
            <a:ext cx="11458215" cy="5966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DOĞAL DELİKLERDEN OLAN KANAMALAR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2" t="48311" r="1764" b="19935"/>
          <a:stretch/>
        </p:blipFill>
        <p:spPr bwMode="auto">
          <a:xfrm>
            <a:off x="9261059" y="3615218"/>
            <a:ext cx="2729837" cy="200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7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9" name="Yuvarlatılmış Dikdörtgen 3">
            <a:extLst>
              <a:ext uri="{FF2B5EF4-FFF2-40B4-BE49-F238E27FC236}">
                <a16:creationId xmlns:a16="http://schemas.microsoft.com/office/drawing/2014/main" xmlns="" id="{31F46B1F-248A-43C3-AE8F-F43F4975D505}"/>
              </a:ext>
            </a:extLst>
          </p:cNvPr>
          <p:cNvSpPr/>
          <p:nvPr/>
        </p:nvSpPr>
        <p:spPr>
          <a:xfrm>
            <a:off x="935977" y="2323451"/>
            <a:ext cx="9982231" cy="260339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Kulak kanaması, kan kusma, anüs ve üreme organlarından gelen kanamalarda hasta/yaralı </a:t>
            </a:r>
            <a:r>
              <a:rPr lang="tr-TR" sz="2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kan örnekleri ile birlikte ilgili uzman bir doktora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sevk edilir.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5029"/>
            <a:ext cx="11458215" cy="5693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DOĞAL DELİKLERDEN OLAN KANAMALAR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3136136" y="1979277"/>
            <a:ext cx="6062130" cy="306814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44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BANDAJ UYGULAMALARI</a:t>
            </a:r>
            <a:endParaRPr lang="tr-TR" sz="4400" dirty="0" smtClean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18419" y="2104841"/>
            <a:ext cx="10944808" cy="225697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Parmaklar üçgenin tepesine gelecek şekilde el üçgen sargının üzerine yerleştirilir.</a:t>
            </a:r>
          </a:p>
          <a:p>
            <a:pPr marL="457200" lvl="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Üçgenin tepesi bileğe doğru katlanır ve çaprazlanır.</a:t>
            </a:r>
          </a:p>
          <a:p>
            <a:pPr marL="457200" lvl="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Bilek seviyesinde düğümlenir.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349504"/>
            <a:ext cx="11458215" cy="5094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ELDE ÜÇGEN BANDAJ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t="70938" r="47731" b="1974"/>
          <a:stretch/>
        </p:blipFill>
        <p:spPr bwMode="auto">
          <a:xfrm>
            <a:off x="4121351" y="4607690"/>
            <a:ext cx="3980621" cy="181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8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97479" y="2072658"/>
            <a:ext cx="10828365" cy="231995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Ayak üçgenin üzerine düz olarak, parmaklar üçgenin tepesine bakacak şekilde yerleştirilir.</a:t>
            </a:r>
          </a:p>
          <a:p>
            <a:pPr marL="45720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Üçgen bandajın tepesi ayağın üzerinde çaprazlayacak şekilde öne doğru getirilir.</a:t>
            </a:r>
          </a:p>
          <a:p>
            <a:pPr marL="45720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</a:rPr>
              <a:t>İki ucu ayak bileği etrafında düğümlenir.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82555" y="1349503"/>
            <a:ext cx="11458215" cy="6157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AYAĞA ÜÇGEN  BANDAJ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2" t="71344" r="1414" b="2508"/>
          <a:stretch/>
        </p:blipFill>
        <p:spPr bwMode="auto">
          <a:xfrm>
            <a:off x="3745631" y="4577453"/>
            <a:ext cx="4406826" cy="186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0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17985" y="2110374"/>
            <a:ext cx="10615124" cy="189654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Üçgenin tabanı dizin 3-4 parmak altında ve ucu dizin üzerine gelecek şekilde yerleştirilir.</a:t>
            </a: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Uçları dizin arkasında çaprazlanır ve dizin üstünde düğümlenir.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49503"/>
            <a:ext cx="11458215" cy="5884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DİZDE ÜÇGEN  BANDAJ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66501" r="3581" b="6872"/>
          <a:stretch/>
        </p:blipFill>
        <p:spPr bwMode="auto">
          <a:xfrm>
            <a:off x="2489718" y="4484759"/>
            <a:ext cx="7271658" cy="163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6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16733" y="2164431"/>
            <a:ext cx="10789855" cy="178381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Üçgenin tepesi omuza yerleştirilir ve tabanı </a:t>
            </a:r>
            <a:r>
              <a:rPr lang="tr-TR" sz="2800" dirty="0" err="1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göğüsü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saracak şekilde sırtta düğümlenir.</a:t>
            </a:r>
          </a:p>
          <a:p>
            <a:pPr marL="457200" lvl="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Bu düğüm ile üçgenin tepesi bir başka bez kullanılarak birbirine yakınlaştırılarak bağlanır.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82555" y="1349503"/>
            <a:ext cx="11458215" cy="53466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GÖĞÜSE ÜÇGEN  BANDAJ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24C995BC-2A3C-4CBD-B3D3-28E20A0D6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/>
          <a:stretch/>
        </p:blipFill>
        <p:spPr bwMode="auto">
          <a:xfrm>
            <a:off x="2037491" y="4275012"/>
            <a:ext cx="8148337" cy="203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20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31320" y="2066376"/>
            <a:ext cx="10960684" cy="163366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Üçgenin tabanı uyluğun alt kısmının etrafında düğümlenir. Tepesi ise belin etrafını saran bir kemer ya da beze bağlanır.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349502"/>
            <a:ext cx="11458215" cy="4792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KALÇAYA ÜÇGEN  BANDAJ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58800" r="7049"/>
          <a:stretch/>
        </p:blipFill>
        <p:spPr bwMode="auto">
          <a:xfrm>
            <a:off x="2377862" y="3832294"/>
            <a:ext cx="7467600" cy="247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4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39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2380490" y="2066238"/>
            <a:ext cx="7490114" cy="2784567"/>
          </a:xfrm>
          <a:prstGeom prst="roundRect">
            <a:avLst>
              <a:gd name="adj" fmla="val 8928"/>
            </a:avLst>
          </a:prstGeom>
          <a:solidFill>
            <a:srgbClr val="EBF1E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>
              <a:buClr>
                <a:srgbClr val="C00000"/>
              </a:buClr>
              <a:buSzPct val="75000"/>
            </a:pPr>
            <a:r>
              <a:rPr lang="tr-TR" sz="44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ŞOK</a:t>
            </a:r>
            <a:endParaRPr lang="tr-TR" sz="4400" b="1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53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1216001" y="2287867"/>
            <a:ext cx="9729504" cy="295287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Kanamanın </a:t>
            </a: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hızı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Vücutta kanın aktığı </a:t>
            </a: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bölge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Kanamayla kaybedilen </a:t>
            </a: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kan miktarı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Kişinin</a:t>
            </a: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 fiziksel durumu ve yaşı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87372" y="1397270"/>
            <a:ext cx="11212290" cy="5270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KANAMANIN CİDDİYETİNİ BELİRLEYEN DURUMLAR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57223" y="2283569"/>
            <a:ext cx="10736647" cy="261597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Şok;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dolaşım sisteminin yaşamsal organlara yeterince kan gönderememesi nedeniyle ortaya çıkan ve tansiyon düşüklüğü ile seyreden akut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dolaşım yetmezliği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durumudur.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5573"/>
            <a:ext cx="11458215" cy="5745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ŞOK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021284" y="2406565"/>
            <a:ext cx="10208526" cy="327107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Kardiyojenik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şok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; kalp kökenli</a:t>
            </a:r>
          </a:p>
          <a:p>
            <a:pPr marL="457200" lvl="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Hipovolemik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şok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; vücutta sıvı eksikliği/sıvı kaybına bağlı</a:t>
            </a:r>
          </a:p>
          <a:p>
            <a:pPr marL="457200" lvl="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Toksik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şok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; zehirlenmeye bağlı</a:t>
            </a:r>
          </a:p>
          <a:p>
            <a:pPr marL="457200" lvl="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Anafilaktik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şok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; alerjiye bağlı olarak gelişir.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369164"/>
            <a:ext cx="11458215" cy="5961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ŞOK ÇEŞİTLERİ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42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96439" y="1354339"/>
            <a:ext cx="11458215" cy="5836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ŞOK BELİRTİLERİ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t="28226" b="4721"/>
          <a:stretch/>
        </p:blipFill>
        <p:spPr bwMode="auto">
          <a:xfrm>
            <a:off x="1979192" y="2236334"/>
            <a:ext cx="8292708" cy="394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5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89394" y="2301411"/>
            <a:ext cx="10862900" cy="337605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Kendimizin ve çevremizin güvenliği sağlanır.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 sırt üstü yatırılır.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Hava yolunun açıklığı sağlanır.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Hasta/yaralının mümkün olduğunca temiz hava soluması sağlanır.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Kanama varsa hemen durdurulur.</a:t>
            </a:r>
            <a:endParaRPr lang="tr-TR" sz="2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82555" y="1387700"/>
            <a:ext cx="11458215" cy="6458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ŞOKTA İLK YARDIM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06398" y="2502099"/>
            <a:ext cx="10838295" cy="303274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Hasta/yaralıya şok pozisyonu verilir.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 /yaralı sıcak tutulur.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 /yaralı hareket ettirilmez.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Hasta/yaralının hızlı bir şekilde sağlık kuruluşuna sevki sağlanır (112).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 /yaralının endişe ve korkuları giderilerek psikolojik destek sağlanır.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96439" y="1389978"/>
            <a:ext cx="11458215" cy="58246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ŞOKTA İLK YARDIM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84034" y="2283568"/>
            <a:ext cx="10283025" cy="357031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 /yaralı düz olarak sırt üstü yatırılır.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Hasta/yaralının bacakları </a:t>
            </a: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30 cm kadar yukarı kaldırılarak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bacaklarının altına destek konulur.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Hasta/yaralının üzeri örtülerek ısıtılır.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Yardım gelinceye kadar hasta/yaralının yanında kalınır.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Hasta/yaralının belirli aralıklarla (</a:t>
            </a: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2-3 dakikada bir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yaşam bulguları değerlendirilir.</a:t>
            </a:r>
            <a:endParaRPr lang="tr-TR" sz="28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355517"/>
            <a:ext cx="11458215" cy="541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ŞOK POZİSYONU VERİLMESİ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46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0"/>
          <a:stretch/>
        </p:blipFill>
        <p:spPr bwMode="auto">
          <a:xfrm>
            <a:off x="1931436" y="2180303"/>
            <a:ext cx="8360452" cy="42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382555" y="1372733"/>
            <a:ext cx="11458215" cy="5720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ŞOK POZİSYONU VERİLMESİ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47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9" name="Picture 2" descr="çiçek resimleri ile ilgili görsel sonucu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00" y="1460311"/>
            <a:ext cx="6141493" cy="460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7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901493" y="2189572"/>
            <a:ext cx="10373646" cy="314670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A. Vücutta </a:t>
            </a:r>
            <a:r>
              <a:rPr lang="tr-TR" altLang="tr-TR" sz="2800" b="1" u="sng" dirty="0">
                <a:solidFill>
                  <a:srgbClr val="C00000"/>
                </a:solidFill>
                <a:cs typeface="Arial" panose="020B0604020202020204" pitchFamily="34" charset="0"/>
              </a:rPr>
              <a:t>Kanın Aktığı Bölgeye Göre </a:t>
            </a:r>
            <a:r>
              <a:rPr lang="tr-TR" altLang="tr-TR" sz="28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Kanamalar</a:t>
            </a:r>
            <a:endParaRPr lang="tr-TR" altLang="tr-TR" sz="2800" b="1" u="sng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altLang="tr-TR" sz="12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514350" lvl="0" indent="-51435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b="1" dirty="0">
                <a:solidFill>
                  <a:srgbClr val="C00000"/>
                </a:solidFill>
                <a:cs typeface="Arial" panose="020B0604020202020204" pitchFamily="34" charset="0"/>
              </a:rPr>
              <a:t>Dış kanamalar: </a:t>
            </a: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Kanın vücut dışına doğru akmasıdır.</a:t>
            </a:r>
          </a:p>
          <a:p>
            <a:pPr marL="514350" lvl="0" indent="-51435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b="1" dirty="0">
                <a:solidFill>
                  <a:srgbClr val="C00000"/>
                </a:solidFill>
                <a:cs typeface="Arial" panose="020B0604020202020204" pitchFamily="34" charset="0"/>
              </a:rPr>
              <a:t>İç kanamalar: </a:t>
            </a: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Kanın vücut içine akmasıdır.</a:t>
            </a:r>
          </a:p>
          <a:p>
            <a:pPr marL="514350" lvl="0" indent="-51435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b="1" dirty="0">
                <a:solidFill>
                  <a:srgbClr val="C00000"/>
                </a:solidFill>
                <a:cs typeface="Arial" panose="020B0604020202020204" pitchFamily="34" charset="0"/>
              </a:rPr>
              <a:t>Doğal deliklerden olan kanamalar: </a:t>
            </a: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Kulak, burun, ağız, 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anüs (</a:t>
            </a: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makat) ve üreme organlarından olan kanamalardır.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82171" y="1356327"/>
            <a:ext cx="11212290" cy="4997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KANAMA ÇEŞİTLERİ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64979" y="2122228"/>
            <a:ext cx="11046673" cy="354159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B. Damar Yapısına Göre Kanamalar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Atardamar kanaması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tr-TR" alt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Açık kırmızı renkli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, kalp atışıyla uyumlu şekilde </a:t>
            </a:r>
            <a:r>
              <a:rPr lang="tr-TR" alt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kesik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ve </a:t>
            </a:r>
            <a:r>
              <a:rPr lang="tr-TR" alt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fışkırarak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akar.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Toplardamar kanaması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800" b="1" dirty="0">
                <a:solidFill>
                  <a:schemeClr val="tx1"/>
                </a:solidFill>
                <a:cs typeface="Arial" panose="020B0604020202020204" pitchFamily="34" charset="0"/>
              </a:rPr>
              <a:t>:  Koyu kırmızı </a:t>
            </a:r>
            <a:r>
              <a:rPr lang="tr-TR" alt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renkli 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ve </a:t>
            </a:r>
            <a:r>
              <a:rPr lang="tr-TR" alt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sızıntı 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şeklinde akar.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Kılcal damar kanaması: 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Küçük kabarcıklar şeklindedir.</a:t>
            </a:r>
          </a:p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</a:pP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!</a:t>
            </a:r>
            <a:r>
              <a:rPr lang="tr-TR" alt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Kanamanın değerlendirilmesinde, şok belirtilerinin izlenmesi çok önemlidir.</a:t>
            </a:r>
            <a:endParaRPr lang="tr-TR" altLang="tr-TR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6"/>
            <a:ext cx="11212290" cy="5680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KANAMA ÇEŞİTLERİ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7"/>
            <a:ext cx="11212290" cy="5134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KANAMA ÇEŞİTLERİ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elift\Desktop\Resim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b="4012"/>
          <a:stretch/>
        </p:blipFill>
        <p:spPr bwMode="auto">
          <a:xfrm>
            <a:off x="3411940" y="2129101"/>
            <a:ext cx="5463118" cy="401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2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88869" y="2283568"/>
            <a:ext cx="10033163" cy="316172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</a:pP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Atardamar kanamalarında </a:t>
            </a: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kan basınç ile fışkırır tarzda olur. </a:t>
            </a: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Bu nedenle kısa zamanda çok kan kaybedilir. Bu tür kanamalarda asıl yapılması gereken </a:t>
            </a:r>
            <a:r>
              <a:rPr lang="tr-TR" altLang="tr-TR" sz="2800" u="sng" kern="0" dirty="0" smtClean="0">
                <a:solidFill>
                  <a:schemeClr val="tx1"/>
                </a:solidFill>
                <a:cs typeface="Arial"/>
              </a:rPr>
              <a:t>kanayan yer üzerine veya kanayan yere yakın olan </a:t>
            </a: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bir üst atardamar bölgesine baskı</a:t>
            </a:r>
            <a:r>
              <a:rPr lang="tr-TR" altLang="tr-TR" sz="2800" kern="0" dirty="0" smtClean="0">
                <a:solidFill>
                  <a:schemeClr val="tx1"/>
                </a:solidFill>
                <a:cs typeface="Arial"/>
              </a:rPr>
              <a:t> uygulanmasıdır. </a:t>
            </a:r>
            <a:endParaRPr lang="tr-TR" altLang="tr-TR" sz="2800" kern="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505755" y="1351404"/>
            <a:ext cx="11212290" cy="6002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KANAMALARDA BASKI UYGULANAN BÖLGELER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519402" y="1381867"/>
            <a:ext cx="11212290" cy="5581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200" b="1" dirty="0" smtClean="0"/>
              <a:t>KANAMALARDA BASI UYGULANAN BÖLGELER</a:t>
            </a:r>
            <a:endParaRPr lang="tr-TR" sz="3200" b="1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975223" y="2254244"/>
            <a:ext cx="5826237" cy="376114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514350" lvl="0" indent="-514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Boyun  (şahdamarı)</a:t>
            </a:r>
          </a:p>
          <a:p>
            <a:pPr marL="514350" lvl="0" indent="-514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Köprücük kemiği üzeri</a:t>
            </a:r>
          </a:p>
          <a:p>
            <a:pPr marL="514350" lvl="0" indent="-514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Koltukaltı</a:t>
            </a:r>
          </a:p>
          <a:p>
            <a:pPr marL="514350" lvl="0" indent="-514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Kolun üst bölümü</a:t>
            </a:r>
          </a:p>
          <a:p>
            <a:pPr marL="514350" lvl="0" indent="-514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Kasık</a:t>
            </a:r>
          </a:p>
          <a:p>
            <a:pPr marL="514350" lvl="0" indent="-514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100000"/>
              <a:buFont typeface="+mj-lt"/>
              <a:buAutoNum type="arabicPeriod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Bacak (uyluk)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6" t="31037" r="770" b="9011"/>
          <a:stretch/>
        </p:blipFill>
        <p:spPr bwMode="auto">
          <a:xfrm>
            <a:off x="7344584" y="2101586"/>
            <a:ext cx="3396343" cy="404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89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9113</TotalTime>
  <Words>1347</Words>
  <Application>Microsoft Office PowerPoint</Application>
  <PresentationFormat>Geniş ekran</PresentationFormat>
  <Paragraphs>247</Paragraphs>
  <Slides>47</Slides>
  <Notes>28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Times New Roman</vt:lpstr>
      <vt:lpstr>Wingdings</vt:lpstr>
      <vt:lpstr>Office Teması</vt:lpstr>
      <vt:lpstr>MİLLÎ EĞİTİM BAKANLIĞI İŞYERİ SAĞLIK VE GÜVENLİK BİRİMİ  DAİRE BAŞKANLIĞI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Faruk EREN</dc:creator>
  <cp:lastModifiedBy>HulyaDEMIRHAN</cp:lastModifiedBy>
  <cp:revision>1130</cp:revision>
  <cp:lastPrinted>2018-06-05T14:42:51Z</cp:lastPrinted>
  <dcterms:created xsi:type="dcterms:W3CDTF">2018-02-16T13:33:45Z</dcterms:created>
  <dcterms:modified xsi:type="dcterms:W3CDTF">2021-11-12T13:25:46Z</dcterms:modified>
</cp:coreProperties>
</file>