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90" r:id="rId1"/>
  </p:sldMasterIdLst>
  <p:notesMasterIdLst>
    <p:notesMasterId r:id="rId76"/>
  </p:notesMasterIdLst>
  <p:sldIdLst>
    <p:sldId id="728" r:id="rId2"/>
    <p:sldId id="787" r:id="rId3"/>
    <p:sldId id="1333" r:id="rId4"/>
    <p:sldId id="1334" r:id="rId5"/>
    <p:sldId id="1335" r:id="rId6"/>
    <p:sldId id="1340" r:id="rId7"/>
    <p:sldId id="1336" r:id="rId8"/>
    <p:sldId id="1337" r:id="rId9"/>
    <p:sldId id="1338" r:id="rId10"/>
    <p:sldId id="1342" r:id="rId11"/>
    <p:sldId id="1354" r:id="rId12"/>
    <p:sldId id="1373" r:id="rId13"/>
    <p:sldId id="1374" r:id="rId14"/>
    <p:sldId id="1375" r:id="rId15"/>
    <p:sldId id="1358" r:id="rId16"/>
    <p:sldId id="1346" r:id="rId17"/>
    <p:sldId id="1376" r:id="rId18"/>
    <p:sldId id="1377" r:id="rId19"/>
    <p:sldId id="1352" r:id="rId20"/>
    <p:sldId id="1359" r:id="rId21"/>
    <p:sldId id="1347" r:id="rId22"/>
    <p:sldId id="1360" r:id="rId23"/>
    <p:sldId id="1369" r:id="rId24"/>
    <p:sldId id="1348" r:id="rId25"/>
    <p:sldId id="1371" r:id="rId26"/>
    <p:sldId id="1353" r:id="rId27"/>
    <p:sldId id="1361" r:id="rId28"/>
    <p:sldId id="1362" r:id="rId29"/>
    <p:sldId id="1363" r:id="rId30"/>
    <p:sldId id="1372" r:id="rId31"/>
    <p:sldId id="1378" r:id="rId32"/>
    <p:sldId id="1345" r:id="rId33"/>
    <p:sldId id="1379" r:id="rId34"/>
    <p:sldId id="1380" r:id="rId35"/>
    <p:sldId id="1381" r:id="rId36"/>
    <p:sldId id="1382" r:id="rId37"/>
    <p:sldId id="1383" r:id="rId38"/>
    <p:sldId id="1384" r:id="rId39"/>
    <p:sldId id="1401" r:id="rId40"/>
    <p:sldId id="1403" r:id="rId41"/>
    <p:sldId id="1410" r:id="rId42"/>
    <p:sldId id="1415" r:id="rId43"/>
    <p:sldId id="1416" r:id="rId44"/>
    <p:sldId id="1417" r:id="rId45"/>
    <p:sldId id="1418" r:id="rId46"/>
    <p:sldId id="1419" r:id="rId47"/>
    <p:sldId id="1420" r:id="rId48"/>
    <p:sldId id="1436" r:id="rId49"/>
    <p:sldId id="1437" r:id="rId50"/>
    <p:sldId id="1423" r:id="rId51"/>
    <p:sldId id="1424" r:id="rId52"/>
    <p:sldId id="1425" r:id="rId53"/>
    <p:sldId id="1426" r:id="rId54"/>
    <p:sldId id="1427" r:id="rId55"/>
    <p:sldId id="1430" r:id="rId56"/>
    <p:sldId id="1431" r:id="rId57"/>
    <p:sldId id="1432" r:id="rId58"/>
    <p:sldId id="1433" r:id="rId59"/>
    <p:sldId id="1434" r:id="rId60"/>
    <p:sldId id="1435" r:id="rId61"/>
    <p:sldId id="1385" r:id="rId62"/>
    <p:sldId id="1386" r:id="rId63"/>
    <p:sldId id="1387" r:id="rId64"/>
    <p:sldId id="1388" r:id="rId65"/>
    <p:sldId id="1390" r:id="rId66"/>
    <p:sldId id="1391" r:id="rId67"/>
    <p:sldId id="1392" r:id="rId68"/>
    <p:sldId id="1393" r:id="rId69"/>
    <p:sldId id="1394" r:id="rId70"/>
    <p:sldId id="1395" r:id="rId71"/>
    <p:sldId id="1396" r:id="rId72"/>
    <p:sldId id="1397" r:id="rId73"/>
    <p:sldId id="1399" r:id="rId74"/>
    <p:sldId id="1389" r:id="rId75"/>
  </p:sldIdLst>
  <p:sldSz cx="12192000" cy="6858000"/>
  <p:notesSz cx="6794500" cy="9906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MAL ÜNAL" initials="CÜ" lastIdx="1" clrIdx="0">
    <p:extLst>
      <p:ext uri="{19B8F6BF-5375-455C-9EA6-DF929625EA0E}">
        <p15:presenceInfo xmlns:p15="http://schemas.microsoft.com/office/powerpoint/2012/main" userId="2b104061d5e2115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EF"/>
    <a:srgbClr val="D745D7"/>
    <a:srgbClr val="FE9C9C"/>
    <a:srgbClr val="F16565"/>
    <a:srgbClr val="70AD47"/>
    <a:srgbClr val="8C3462"/>
    <a:srgbClr val="F3D9D9"/>
    <a:srgbClr val="F8E8E8"/>
    <a:srgbClr val="EBF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Orta Stil 4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6D9F66E-5EB9-4882-86FB-DCBF35E3C3E4}" styleName="Orta Stil 4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Orta Stil 4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Orta Stil 4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7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5024" cy="497359"/>
          </a:xfrm>
          <a:prstGeom prst="rect">
            <a:avLst/>
          </a:prstGeom>
        </p:spPr>
        <p:txBody>
          <a:bodyPr vert="horz" lIns="91268" tIns="45635" rIns="91268" bIns="45635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47890" y="3"/>
            <a:ext cx="2945024" cy="497359"/>
          </a:xfrm>
          <a:prstGeom prst="rect">
            <a:avLst/>
          </a:prstGeom>
        </p:spPr>
        <p:txBody>
          <a:bodyPr vert="horz" lIns="91268" tIns="45635" rIns="91268" bIns="45635" rtlCol="0"/>
          <a:lstStyle>
            <a:lvl1pPr algn="r">
              <a:defRPr sz="1200"/>
            </a:lvl1pPr>
          </a:lstStyle>
          <a:p>
            <a:fld id="{7ACF8F7F-4C44-408C-88B6-A6BF56A9F84D}" type="datetimeFigureOut">
              <a:rPr lang="tr-TR" smtClean="0"/>
              <a:t>12.11.2021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36663"/>
            <a:ext cx="5946775" cy="3344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68" tIns="45635" rIns="91268" bIns="45635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133" y="4767681"/>
            <a:ext cx="5436234" cy="3899675"/>
          </a:xfrm>
          <a:prstGeom prst="rect">
            <a:avLst/>
          </a:prstGeom>
        </p:spPr>
        <p:txBody>
          <a:bodyPr vert="horz" lIns="91268" tIns="45635" rIns="91268" bIns="45635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08643"/>
            <a:ext cx="2945024" cy="497359"/>
          </a:xfrm>
          <a:prstGeom prst="rect">
            <a:avLst/>
          </a:prstGeom>
        </p:spPr>
        <p:txBody>
          <a:bodyPr vert="horz" lIns="91268" tIns="45635" rIns="91268" bIns="45635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47890" y="9408643"/>
            <a:ext cx="2945024" cy="497359"/>
          </a:xfrm>
          <a:prstGeom prst="rect">
            <a:avLst/>
          </a:prstGeom>
        </p:spPr>
        <p:txBody>
          <a:bodyPr vert="horz" lIns="91268" tIns="45635" rIns="91268" bIns="45635" rtlCol="0" anchor="b"/>
          <a:lstStyle>
            <a:lvl1pPr algn="r">
              <a:defRPr sz="1200"/>
            </a:lvl1pPr>
          </a:lstStyle>
          <a:p>
            <a:fld id="{4307AC83-186E-44C2-A192-69712972D4F3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4546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33284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91775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32519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27996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44920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27580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79352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13715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32784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29579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55327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805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98943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500405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01190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Yetişkin ve bebek anlatılacak.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99861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2116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127105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206644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006334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121297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58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83781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411197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59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488282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60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718538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61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450590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62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59293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63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241776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64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915310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65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622540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66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93886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67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865322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68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3952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731712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69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56732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70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093779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71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96959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72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982305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73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032653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74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63577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49107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4376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3766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87809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1497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6A86-542B-435F-B08D-AF2F6F91C994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20840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604D1-8752-4679-986D-F130D3CB04CC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1126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F1E9-2924-4E3F-BAF9-8598FAAF24C3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94279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 userDrawn="1"/>
        </p:nvSpPr>
        <p:spPr>
          <a:xfrm>
            <a:off x="0" y="0"/>
            <a:ext cx="12192000" cy="8941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Unvan 1"/>
          <p:cNvSpPr>
            <a:spLocks noGrp="1"/>
          </p:cNvSpPr>
          <p:nvPr>
            <p:ph type="title" hasCustomPrompt="1"/>
          </p:nvPr>
        </p:nvSpPr>
        <p:spPr>
          <a:xfrm>
            <a:off x="0" y="10633"/>
            <a:ext cx="12192000" cy="850605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tr-TR" dirty="0"/>
              <a:t>         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6D67-8B05-4B2E-971F-B434FDD9AB49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3" y="31899"/>
            <a:ext cx="838200" cy="841003"/>
          </a:xfrm>
          <a:prstGeom prst="rect">
            <a:avLst/>
          </a:prstGeom>
        </p:spPr>
      </p:pic>
      <p:sp>
        <p:nvSpPr>
          <p:cNvPr id="8" name="Unvan 1"/>
          <p:cNvSpPr txBox="1">
            <a:spLocks/>
          </p:cNvSpPr>
          <p:nvPr userDrawn="1"/>
        </p:nvSpPr>
        <p:spPr>
          <a:xfrm>
            <a:off x="912623" y="107039"/>
            <a:ext cx="3228557" cy="680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DESTEK HİZMETLERİ </a:t>
            </a:r>
            <a:br>
              <a:rPr lang="tr-T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tr-T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GENEL MÜDÜRLÜĞÜ</a:t>
            </a:r>
            <a:endParaRPr lang="tr-TR" sz="2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878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21948-1B73-4E3F-BDE7-D4A2744EF5A8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2723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A32DC-1DAC-43FE-9FA7-6E635CD171FD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82532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AEB7-331C-4D28-A8BA-C287AA4B8AAF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93992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34351-B503-41A4-989B-3C02B9529574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4748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 userDrawn="1"/>
        </p:nvSpPr>
        <p:spPr>
          <a:xfrm>
            <a:off x="0" y="658025"/>
            <a:ext cx="12192000" cy="640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7D15-6306-4555-9423-AAD7FA874A97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Merkez İSGB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>
          <a:xfrm>
            <a:off x="11363227" y="6309215"/>
            <a:ext cx="477543" cy="477542"/>
          </a:xfrm>
        </p:spPr>
        <p:txBody>
          <a:bodyPr/>
          <a:lstStyle>
            <a:lvl1pPr algn="ctr">
              <a:defRPr sz="1800" b="1"/>
            </a:lvl1pPr>
          </a:lstStyle>
          <a:p>
            <a:fld id="{1EDBCF86-4C6C-45BD-AB90-9F5A9BF58AB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Unvan 1"/>
          <p:cNvSpPr txBox="1">
            <a:spLocks/>
          </p:cNvSpPr>
          <p:nvPr userDrawn="1"/>
        </p:nvSpPr>
        <p:spPr>
          <a:xfrm>
            <a:off x="1627139" y="794166"/>
            <a:ext cx="8839476" cy="453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MERKEZ İŞYERİ</a:t>
            </a:r>
            <a:r>
              <a:rPr lang="tr-TR" sz="2400" b="1" cap="none" spc="0" baseline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SAĞLIK VE GÜVENLİK BİRİMİ</a:t>
            </a:r>
          </a:p>
        </p:txBody>
      </p:sp>
      <p:cxnSp>
        <p:nvCxnSpPr>
          <p:cNvPr id="15" name="Düz Bağlayıcı 14"/>
          <p:cNvCxnSpPr>
            <a:endCxn id="16" idx="2"/>
          </p:cNvCxnSpPr>
          <p:nvPr userDrawn="1"/>
        </p:nvCxnSpPr>
        <p:spPr>
          <a:xfrm>
            <a:off x="885335" y="6532940"/>
            <a:ext cx="10477893" cy="150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Oval 15"/>
          <p:cNvSpPr/>
          <p:nvPr userDrawn="1"/>
        </p:nvSpPr>
        <p:spPr>
          <a:xfrm>
            <a:off x="11363228" y="6309215"/>
            <a:ext cx="477542" cy="4775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7" name="Oval 6"/>
          <p:cNvSpPr/>
          <p:nvPr userDrawn="1"/>
        </p:nvSpPr>
        <p:spPr>
          <a:xfrm>
            <a:off x="327905" y="51276"/>
            <a:ext cx="1227430" cy="12274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5" y="51278"/>
            <a:ext cx="1239135" cy="123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Resim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110" y="-26311"/>
            <a:ext cx="1553660" cy="127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4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A563-5940-4660-AD98-C94B09F5F84A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17414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6407-2BD7-4A2B-B695-7369B887FC1C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1104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9F39B-2E78-4927-97E1-2303DE3FCD2A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1392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8B5D9-5347-43EF-9D7A-CAA8CB63A481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2971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67172" y="2667786"/>
            <a:ext cx="11555634" cy="3488315"/>
          </a:xfrm>
        </p:spPr>
        <p:txBody>
          <a:bodyPr>
            <a:normAutofit fontScale="90000"/>
          </a:bodyPr>
          <a:lstStyle/>
          <a:p>
            <a:pPr lvl="0"/>
            <a: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MİLLÎ EĞİTİM BAKANLIĞI</a:t>
            </a:r>
            <a:b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İŞYERİ SAĞLIK VE GÜVENLİK BİRİMİ </a:t>
            </a:r>
            <a:b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DAİRE BAŞKANLIĞI</a:t>
            </a:r>
            <a:b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/>
            </a:r>
            <a:b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endParaRPr lang="tr-TR" sz="3100" dirty="0">
              <a:ln w="9525">
                <a:solidFill>
                  <a:schemeClr val="bg1"/>
                </a:solidFill>
                <a:prstDash val="solid"/>
              </a:ln>
              <a:latin typeface="Arial Black" panose="020B0A04020102020204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5777806" y="6284422"/>
            <a:ext cx="67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smtClean="0"/>
              <a:t>2021</a:t>
            </a:r>
            <a:endParaRPr lang="tr-TR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225" y="591956"/>
            <a:ext cx="2170592" cy="207583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780" y="591956"/>
            <a:ext cx="2531500" cy="207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3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10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752049" y="2578347"/>
            <a:ext cx="7439979" cy="3107185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tr-TR" altLang="tr-TR" sz="2800" dirty="0" smtClean="0">
                <a:solidFill>
                  <a:srgbClr val="C00000"/>
                </a:solidFill>
                <a:cs typeface="Arial" panose="020B0604020202020204" pitchFamily="34" charset="0"/>
              </a:rPr>
              <a:t>4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. Hasta /yaralı sert bir zemin üzerine yatırılır.</a:t>
            </a:r>
          </a:p>
          <a:p>
            <a:pPr lvl="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tr-TR" altLang="tr-TR" sz="2800" dirty="0" smtClean="0">
                <a:solidFill>
                  <a:srgbClr val="C00000"/>
                </a:solidFill>
                <a:cs typeface="Arial" panose="020B0604020202020204" pitchFamily="34" charset="0"/>
              </a:rPr>
              <a:t>5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. Hasta/ yaralının yanına diz çökülür.</a:t>
            </a:r>
          </a:p>
          <a:p>
            <a:pPr lvl="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tr-TR" altLang="tr-TR" sz="2800" dirty="0" smtClean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. Hasta/yaralının boynunu ve göğsünü saran giysiler açılır.</a:t>
            </a:r>
            <a:endParaRPr lang="tr-TR" altLang="tr-TR" sz="2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36937" y="1341516"/>
            <a:ext cx="11377220" cy="5828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YETİŞKİNLERDE (8 YAŞ ÜSTÜ) TEMEL YAŞAM DESTEĞİ</a:t>
            </a: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65087" t="32948"/>
          <a:stretch/>
        </p:blipFill>
        <p:spPr>
          <a:xfrm>
            <a:off x="8379726" y="2415821"/>
            <a:ext cx="2590092" cy="347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6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11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421131" y="2502531"/>
            <a:ext cx="7794821" cy="3189184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tr-TR" sz="2600" dirty="0" smtClean="0">
                <a:solidFill>
                  <a:srgbClr val="C00000"/>
                </a:solidFill>
                <a:cs typeface="Arial" panose="020B0604020202020204" pitchFamily="34" charset="0"/>
              </a:rPr>
              <a:t>7</a:t>
            </a:r>
            <a:r>
              <a:rPr lang="tr-TR" sz="2800" dirty="0" smtClean="0">
                <a:solidFill>
                  <a:srgbClr val="C00000"/>
                </a:solidFill>
                <a:cs typeface="Arial" panose="020B0604020202020204" pitchFamily="34" charset="0"/>
              </a:rPr>
              <a:t>. </a:t>
            </a:r>
            <a:r>
              <a:rPr lang="tr-TR" sz="2800" dirty="0" smtClean="0">
                <a:cs typeface="Arial" panose="020B0604020202020204" pitchFamily="34" charset="0"/>
              </a:rPr>
              <a:t>Ağız içi kontrol edilir, yabancı cisim varsa çıkarılır.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tr-TR" sz="2800" dirty="0">
                <a:solidFill>
                  <a:srgbClr val="C00000"/>
                </a:solidFill>
                <a:cs typeface="Arial" panose="020B0604020202020204" pitchFamily="34" charset="0"/>
              </a:rPr>
              <a:t>8. </a:t>
            </a:r>
            <a:r>
              <a:rPr lang="tr-TR" sz="2800" dirty="0">
                <a:cs typeface="Arial" panose="020B0604020202020204" pitchFamily="34" charset="0"/>
              </a:rPr>
              <a:t>Hava yolunu açmak için bir el hasta/yaralının alnına, diğer elin iki parmağı çene kemiğinin üzerine </a:t>
            </a:r>
            <a:r>
              <a:rPr lang="tr-TR" sz="2800" dirty="0" smtClean="0">
                <a:cs typeface="Arial" panose="020B0604020202020204" pitchFamily="34" charset="0"/>
              </a:rPr>
              <a:t>yerleştirilir.</a:t>
            </a:r>
            <a:endParaRPr lang="tr-TR" sz="2800" dirty="0">
              <a:cs typeface="Arial" panose="020B060402020202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317241" y="1356326"/>
            <a:ext cx="11377220" cy="59574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YETİŞKİNLERDE (8 YAŞ ÜSTÜ) TEMEL YAŞAM DESTEĞİ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53776" t="29574" r="4123" b="6878"/>
          <a:stretch/>
        </p:blipFill>
        <p:spPr>
          <a:xfrm>
            <a:off x="8611737" y="2502530"/>
            <a:ext cx="2990261" cy="34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1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12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732105" y="2404387"/>
            <a:ext cx="7309445" cy="3041497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tr-TR" sz="2800" dirty="0">
                <a:solidFill>
                  <a:srgbClr val="C00000"/>
                </a:solidFill>
                <a:cs typeface="Arial" panose="020B0604020202020204" pitchFamily="34" charset="0"/>
              </a:rPr>
              <a:t>9. </a:t>
            </a:r>
            <a:r>
              <a:rPr lang="tr-TR" sz="2800" dirty="0">
                <a:cs typeface="Arial" panose="020B0604020202020204" pitchFamily="34" charset="0"/>
              </a:rPr>
              <a:t>Çene kemiğinin uzun kenarı yere dik gelecek şekilde alından bastırılıp, çeneden kaldırılarak baş geriye doğru itilir; hastaya “</a:t>
            </a:r>
            <a:r>
              <a:rPr lang="tr-TR" sz="2800" b="1" dirty="0">
                <a:solidFill>
                  <a:srgbClr val="C00000"/>
                </a:solidFill>
                <a:cs typeface="Arial" panose="020B0604020202020204" pitchFamily="34" charset="0"/>
              </a:rPr>
              <a:t>Baş Geri-Çene Yukarı Pozisyonu</a:t>
            </a:r>
            <a:r>
              <a:rPr lang="tr-TR" sz="2800" dirty="0">
                <a:cs typeface="Arial" panose="020B0604020202020204" pitchFamily="34" charset="0"/>
              </a:rPr>
              <a:t>” verilir</a:t>
            </a:r>
            <a:r>
              <a:rPr lang="tr-TR" sz="2800" dirty="0" smtClean="0">
                <a:cs typeface="Arial" panose="020B0604020202020204" pitchFamily="34" charset="0"/>
              </a:rPr>
              <a:t>.</a:t>
            </a:r>
            <a:endParaRPr lang="tr-TR" sz="2800" dirty="0">
              <a:cs typeface="Arial" panose="020B0604020202020204" pitchFamily="34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-3526972" y="1655495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358185" y="1356325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YETİŞKİNLERDE (8 YAŞ ÜSTÜ) TEMEL YAŞAM DESTEĞİ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57332" t="30270" r="4088" b="8299"/>
          <a:stretch/>
        </p:blipFill>
        <p:spPr>
          <a:xfrm>
            <a:off x="8291063" y="2253833"/>
            <a:ext cx="2809002" cy="346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2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13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447815" y="2128838"/>
            <a:ext cx="7453174" cy="4180377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just">
              <a:buClr>
                <a:srgbClr val="C00000"/>
              </a:buClr>
              <a:buSzPct val="75000"/>
            </a:pPr>
            <a:r>
              <a:rPr lang="tr-TR" sz="2800" dirty="0">
                <a:solidFill>
                  <a:srgbClr val="C00000"/>
                </a:solidFill>
              </a:rPr>
              <a:t>10. </a:t>
            </a:r>
            <a:r>
              <a:rPr lang="tr-TR" sz="2800" dirty="0"/>
              <a:t>Hasta/yaralının solunum yapıp yapmadığı “</a:t>
            </a:r>
            <a:r>
              <a:rPr lang="tr-TR" sz="2800" b="1" dirty="0">
                <a:solidFill>
                  <a:srgbClr val="C00000"/>
                </a:solidFill>
              </a:rPr>
              <a:t>Bak-Dinle-Hisset</a:t>
            </a:r>
            <a:r>
              <a:rPr lang="tr-TR" sz="2800" dirty="0"/>
              <a:t> “ yöntemiyle </a:t>
            </a:r>
            <a:r>
              <a:rPr lang="tr-TR" sz="2800" b="1" dirty="0" smtClean="0">
                <a:solidFill>
                  <a:schemeClr val="tx1"/>
                </a:solidFill>
              </a:rPr>
              <a:t>10 saniye </a:t>
            </a:r>
            <a:r>
              <a:rPr lang="tr-TR" sz="2800" dirty="0" smtClean="0"/>
              <a:t>süre </a:t>
            </a:r>
            <a:r>
              <a:rPr lang="tr-TR" sz="2800" dirty="0"/>
              <a:t>ile kontrol edilir</a:t>
            </a:r>
            <a:r>
              <a:rPr lang="tr-TR" sz="2800" dirty="0" smtClean="0"/>
              <a:t>;</a:t>
            </a:r>
          </a:p>
          <a:p>
            <a:pPr marL="914400" lvl="1" indent="-457200" algn="just"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</a:pPr>
            <a:r>
              <a:rPr lang="tr-TR" sz="2800" dirty="0" smtClean="0"/>
              <a:t>Göğüs </a:t>
            </a:r>
            <a:r>
              <a:rPr lang="tr-TR" sz="2800" dirty="0"/>
              <a:t>kafesinin solunum hareketlerine </a:t>
            </a:r>
            <a:r>
              <a:rPr lang="tr-TR" sz="2800" dirty="0" smtClean="0"/>
              <a:t>bakılır.</a:t>
            </a:r>
            <a:endParaRPr lang="tr-TR" sz="2800" dirty="0"/>
          </a:p>
          <a:p>
            <a:pPr marL="914400" lvl="1" indent="-457200" algn="just"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</a:pPr>
            <a:r>
              <a:rPr lang="tr-TR" sz="2800" dirty="0" smtClean="0"/>
              <a:t>Eğilip</a:t>
            </a:r>
            <a:r>
              <a:rPr lang="tr-TR" sz="2800" dirty="0"/>
              <a:t>, kulağını hastanın ağzına yaklaştırarak solunum dinlenirken diğer el göğüs üzerine hafifçe yerleştirilerek hissedilir.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447814" y="1356326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YETİŞKİNLERDE (8 YAŞ ÜSTÜ) TEMEL YAŞAM DESTEĞİ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693" y="2964882"/>
            <a:ext cx="3760077" cy="270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14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55301" y="2841111"/>
            <a:ext cx="7055684" cy="2185266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just">
              <a:buClr>
                <a:srgbClr val="C00000"/>
              </a:buClr>
              <a:buSzPct val="75000"/>
            </a:pPr>
            <a:r>
              <a:rPr lang="tr-TR" sz="2800" dirty="0" smtClean="0">
                <a:solidFill>
                  <a:srgbClr val="C00000"/>
                </a:solidFill>
              </a:rPr>
              <a:t>11. </a:t>
            </a:r>
            <a:r>
              <a:rPr lang="tr-TR" sz="2800" dirty="0"/>
              <a:t>Hasta/ yaralının solunumu yok ise,</a:t>
            </a:r>
          </a:p>
          <a:p>
            <a:pPr algn="just">
              <a:buClr>
                <a:srgbClr val="C00000"/>
              </a:buClr>
              <a:buSzPct val="75000"/>
            </a:pPr>
            <a:endParaRPr lang="tr-TR" sz="1200" b="1" dirty="0"/>
          </a:p>
          <a:p>
            <a:pPr algn="just">
              <a:buClr>
                <a:srgbClr val="C00000"/>
              </a:buClr>
              <a:buSzPct val="75000"/>
            </a:pPr>
            <a:r>
              <a:rPr lang="tr-TR" sz="2800" dirty="0">
                <a:solidFill>
                  <a:srgbClr val="C00000"/>
                </a:solidFill>
              </a:rPr>
              <a:t>12. </a:t>
            </a:r>
            <a:r>
              <a:rPr lang="tr-TR" sz="2800" dirty="0"/>
              <a:t>Çevrede başka kimse yok ve ilkyardımcı yalnız ise, kendisi </a:t>
            </a:r>
            <a:r>
              <a:rPr lang="tr-TR" sz="2800" b="1" dirty="0">
                <a:solidFill>
                  <a:srgbClr val="C00000"/>
                </a:solidFill>
              </a:rPr>
              <a:t>112</a:t>
            </a:r>
            <a:r>
              <a:rPr lang="tr-TR" sz="2800" dirty="0"/>
              <a:t>’yi </a:t>
            </a:r>
            <a:r>
              <a:rPr lang="tr-TR" sz="2800" dirty="0" smtClean="0"/>
              <a:t>arar</a:t>
            </a:r>
            <a:r>
              <a:rPr lang="tr-TR" sz="2800" b="1" dirty="0" smtClean="0"/>
              <a:t>.</a:t>
            </a:r>
            <a:endParaRPr lang="tr-TR" sz="2800" dirty="0"/>
          </a:p>
        </p:txBody>
      </p:sp>
      <p:sp>
        <p:nvSpPr>
          <p:cNvPr id="6" name="Metin kutusu 5"/>
          <p:cNvSpPr txBox="1"/>
          <p:nvPr/>
        </p:nvSpPr>
        <p:spPr>
          <a:xfrm>
            <a:off x="358184" y="1356327"/>
            <a:ext cx="11377220" cy="5816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YETİŞKİNLERDE (8 YAŞ ÜSTÜ) TEMEL YAŞAM DESTEĞİ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570" y="2640397"/>
            <a:ext cx="3592632" cy="258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15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722704" y="2145637"/>
            <a:ext cx="10805685" cy="2307494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just">
              <a:buClr>
                <a:srgbClr val="C00000"/>
              </a:buClr>
              <a:buSzPct val="75000"/>
            </a:pPr>
            <a:r>
              <a:rPr lang="tr-TR" sz="2800" dirty="0">
                <a:solidFill>
                  <a:srgbClr val="C00000"/>
                </a:solidFill>
              </a:rPr>
              <a:t>13. </a:t>
            </a:r>
            <a:r>
              <a:rPr lang="tr-TR" sz="2800" dirty="0"/>
              <a:t>Kalp </a:t>
            </a:r>
            <a:r>
              <a:rPr lang="tr-TR" sz="2800" dirty="0" smtClean="0"/>
              <a:t>/göğüs </a:t>
            </a:r>
            <a:r>
              <a:rPr lang="tr-TR" sz="2800" dirty="0"/>
              <a:t>basısı uygulamak için göğüs kemiğinin alt ve üst ucu tespit edilerek alt yarısına bir elin topuğu </a:t>
            </a:r>
            <a:r>
              <a:rPr lang="tr-TR" sz="2800" dirty="0" smtClean="0"/>
              <a:t>yerleştirilir.</a:t>
            </a:r>
            <a:endParaRPr lang="tr-TR" sz="2800" dirty="0"/>
          </a:p>
          <a:p>
            <a:pPr algn="just">
              <a:buClr>
                <a:srgbClr val="C00000"/>
              </a:buClr>
              <a:buSzPct val="75000"/>
            </a:pPr>
            <a:r>
              <a:rPr lang="tr-TR" sz="2800" dirty="0">
                <a:solidFill>
                  <a:srgbClr val="C00000"/>
                </a:solidFill>
              </a:rPr>
              <a:t>14. </a:t>
            </a:r>
            <a:r>
              <a:rPr lang="tr-TR" sz="2800" dirty="0"/>
              <a:t>Diğer el bu elin üzerine </a:t>
            </a:r>
            <a:r>
              <a:rPr lang="tr-TR" sz="2800" dirty="0" smtClean="0"/>
              <a:t>yerleştirilir.</a:t>
            </a:r>
            <a:endParaRPr lang="tr-TR" sz="2800" b="1" dirty="0"/>
          </a:p>
          <a:p>
            <a:pPr algn="just">
              <a:buClr>
                <a:srgbClr val="C00000"/>
              </a:buClr>
              <a:buSzPct val="75000"/>
            </a:pPr>
            <a:r>
              <a:rPr lang="tr-TR" sz="2800" dirty="0">
                <a:solidFill>
                  <a:srgbClr val="C00000"/>
                </a:solidFill>
              </a:rPr>
              <a:t>15. </a:t>
            </a:r>
            <a:r>
              <a:rPr lang="tr-TR" sz="2800" dirty="0"/>
              <a:t>Her iki elin parmakları birbirine </a:t>
            </a:r>
            <a:r>
              <a:rPr lang="tr-TR" sz="2800" dirty="0" smtClean="0"/>
              <a:t>kenetlenir.</a:t>
            </a:r>
            <a:endParaRPr lang="tr-TR" sz="2800" dirty="0"/>
          </a:p>
        </p:txBody>
      </p:sp>
      <p:sp>
        <p:nvSpPr>
          <p:cNvPr id="8" name="Metin kutusu 7"/>
          <p:cNvSpPr txBox="1"/>
          <p:nvPr/>
        </p:nvSpPr>
        <p:spPr>
          <a:xfrm>
            <a:off x="436937" y="1373143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YETİŞKİNLERDE (8 YAŞ ÜSTÜ) TEMEL YAŞAM DESTEĞİ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29" b="6238"/>
          <a:stretch/>
        </p:blipFill>
        <p:spPr bwMode="auto">
          <a:xfrm>
            <a:off x="1468218" y="4513449"/>
            <a:ext cx="8252209" cy="193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55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16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463550" y="2384745"/>
            <a:ext cx="7857768" cy="3494389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fontAlgn="base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tr-TR" altLang="tr-TR" sz="2800" dirty="0">
                <a:solidFill>
                  <a:srgbClr val="C00000"/>
                </a:solidFill>
                <a:cs typeface="Arial" panose="020B0604020202020204" pitchFamily="34" charset="0"/>
              </a:rPr>
              <a:t>16. </a:t>
            </a:r>
            <a:r>
              <a:rPr lang="tr-TR" altLang="tr-TR" sz="2800" dirty="0">
                <a:solidFill>
                  <a:srgbClr val="000000"/>
                </a:solidFill>
                <a:cs typeface="Arial" panose="020B0604020202020204" pitchFamily="34" charset="0"/>
              </a:rPr>
              <a:t>Ellerin parmakları göğüs kafesiyle temas ettirilmeden, dirsekler bükülmeden, göğüs kemiği üzerine vücuda dik olacak şekilde 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tutulur.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tr-TR" altLang="tr-TR" sz="2800" dirty="0">
                <a:solidFill>
                  <a:srgbClr val="C00000"/>
                </a:solidFill>
                <a:cs typeface="Arial" panose="020B0604020202020204" pitchFamily="34" charset="0"/>
              </a:rPr>
              <a:t>17. </a:t>
            </a:r>
            <a:r>
              <a:rPr lang="tr-TR" altLang="tr-TR" sz="2800" dirty="0">
                <a:solidFill>
                  <a:srgbClr val="000000"/>
                </a:solidFill>
                <a:cs typeface="Arial" panose="020B0604020202020204" pitchFamily="34" charset="0"/>
              </a:rPr>
              <a:t>Göğüs kemiği 5 cm aşağı inecek şekilde (yandan bakıldığında göğüs yüksekliğinin 1/3’ü kadar) 30 göğüs basısı/kalp basısı uygulanır, bu işlemin hızı dakikada 100 bası olacak şekilde 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ayarlanır.</a:t>
            </a:r>
            <a:endParaRPr lang="tr-TR" altLang="tr-TR" sz="2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63550" y="1356325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lvl="0" algn="ctr"/>
            <a:r>
              <a:rPr lang="tr-TR" sz="3200" b="1" dirty="0">
                <a:solidFill>
                  <a:prstClr val="white"/>
                </a:solidFill>
              </a:rPr>
              <a:t>YETİŞKİNLERDE (8 YAŞ ÜSTÜ) TEMEL YAŞAM DESTEĞİ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681" y="2263207"/>
            <a:ext cx="2531020" cy="182233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681" y="4286250"/>
            <a:ext cx="2531020" cy="182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7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17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53142" y="2415821"/>
            <a:ext cx="5831633" cy="3384478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just">
              <a:buClr>
                <a:srgbClr val="C00000"/>
              </a:buClr>
              <a:buSzPct val="75000"/>
              <a:defRPr/>
            </a:pPr>
            <a:r>
              <a:rPr lang="tr-TR" sz="2800" dirty="0">
                <a:solidFill>
                  <a:srgbClr val="C00000"/>
                </a:solidFill>
              </a:rPr>
              <a:t>18. </a:t>
            </a:r>
            <a:r>
              <a:rPr lang="tr-TR" sz="2800" dirty="0"/>
              <a:t>Baş geri çene yukarı pozisyonu tekrar verilerek hava yolu açıklığı </a:t>
            </a:r>
            <a:r>
              <a:rPr lang="tr-TR" sz="2800" dirty="0" smtClean="0"/>
              <a:t>sağlanır.</a:t>
            </a:r>
            <a:endParaRPr lang="tr-TR" sz="2800" dirty="0"/>
          </a:p>
          <a:p>
            <a:pPr algn="just">
              <a:buClr>
                <a:srgbClr val="C00000"/>
              </a:buClr>
              <a:buSzPct val="75000"/>
              <a:defRPr/>
            </a:pPr>
            <a:endParaRPr lang="tr-TR" sz="2800" dirty="0"/>
          </a:p>
          <a:p>
            <a:pPr algn="just">
              <a:buClr>
                <a:srgbClr val="C00000"/>
              </a:buClr>
              <a:buSzPct val="75000"/>
              <a:defRPr/>
            </a:pPr>
            <a:r>
              <a:rPr lang="tr-TR" sz="2800" dirty="0">
                <a:solidFill>
                  <a:srgbClr val="C00000"/>
                </a:solidFill>
              </a:rPr>
              <a:t>19. </a:t>
            </a:r>
            <a:r>
              <a:rPr lang="tr-TR" sz="2800" dirty="0"/>
              <a:t>Alnın üzerine konulan elin baş ve işaret parmağını kullanarak hasta/ yaralının burnu </a:t>
            </a:r>
            <a:r>
              <a:rPr lang="tr-TR" sz="2800" dirty="0" smtClean="0"/>
              <a:t>kapatılır.</a:t>
            </a:r>
            <a:endParaRPr lang="tr-TR" sz="2800" dirty="0"/>
          </a:p>
        </p:txBody>
      </p:sp>
      <p:sp>
        <p:nvSpPr>
          <p:cNvPr id="5" name="Metin kutusu 4"/>
          <p:cNvSpPr txBox="1"/>
          <p:nvPr/>
        </p:nvSpPr>
        <p:spPr>
          <a:xfrm>
            <a:off x="463550" y="1339940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lvl="0" algn="ctr"/>
            <a:r>
              <a:rPr lang="tr-TR" sz="3200" b="1" dirty="0">
                <a:solidFill>
                  <a:prstClr val="white"/>
                </a:solidFill>
              </a:rPr>
              <a:t>YETİŞKİNLERDE (8 YAŞ ÜSTÜ) TEMEL YAŞAM DESTEĞİ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494" y="4294950"/>
            <a:ext cx="2768580" cy="199337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541" y="2231289"/>
            <a:ext cx="2385953" cy="262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7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18</a:t>
            </a:fld>
            <a:endParaRPr lang="tr-TR" dirty="0"/>
          </a:p>
        </p:txBody>
      </p:sp>
      <p:sp>
        <p:nvSpPr>
          <p:cNvPr id="3" name="Metin kutusu 2"/>
          <p:cNvSpPr txBox="1"/>
          <p:nvPr/>
        </p:nvSpPr>
        <p:spPr>
          <a:xfrm>
            <a:off x="489855" y="1342040"/>
            <a:ext cx="11212290" cy="56864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YETİŞKİNLERDE (8 YAŞ ÜSTÜ) TEMEL YAŞAM DESTEĞİ</a:t>
            </a:r>
          </a:p>
        </p:txBody>
      </p:sp>
      <p:sp>
        <p:nvSpPr>
          <p:cNvPr id="5" name="Yuvarlatılmış Dikdörtgen 4"/>
          <p:cNvSpPr/>
          <p:nvPr/>
        </p:nvSpPr>
        <p:spPr>
          <a:xfrm>
            <a:off x="489855" y="2338058"/>
            <a:ext cx="8162826" cy="3093752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>
              <a:buClr>
                <a:srgbClr val="C00000"/>
              </a:buClr>
              <a:buSzPct val="100000"/>
            </a:pPr>
            <a:r>
              <a:rPr lang="tr-TR" sz="2800" dirty="0">
                <a:solidFill>
                  <a:srgbClr val="C00000"/>
                </a:solidFill>
                <a:cs typeface="Arial" panose="020B0604020202020204" pitchFamily="34" charset="0"/>
              </a:rPr>
              <a:t>20</a:t>
            </a:r>
            <a:r>
              <a:rPr lang="tr-TR" sz="2800" dirty="0" smtClean="0">
                <a:solidFill>
                  <a:srgbClr val="C00000"/>
                </a:solidFill>
                <a:cs typeface="Arial" panose="020B0604020202020204" pitchFamily="34" charset="0"/>
              </a:rPr>
              <a:t>. 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Normal </a:t>
            </a:r>
            <a:r>
              <a:rPr lang="tr-TR" sz="2800" dirty="0">
                <a:solidFill>
                  <a:schemeClr val="tx1"/>
                </a:solidFill>
                <a:cs typeface="Arial" panose="020B0604020202020204" pitchFamily="34" charset="0"/>
              </a:rPr>
              <a:t>bir soluk alınır, baş geri çene yukarı pozisyonunda iken hasta/yaralının ağzını içine alacak şekilde ağız 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yerleştirilir.</a:t>
            </a:r>
          </a:p>
          <a:p>
            <a:pPr lvl="0">
              <a:buClr>
                <a:srgbClr val="C00000"/>
              </a:buClr>
              <a:buSzPct val="100000"/>
            </a:pPr>
            <a:endParaRPr lang="tr-TR" sz="12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  <a:buSzPct val="100000"/>
            </a:pPr>
            <a:r>
              <a:rPr lang="tr-TR" sz="2800" dirty="0">
                <a:solidFill>
                  <a:srgbClr val="C00000"/>
                </a:solidFill>
                <a:cs typeface="Arial" panose="020B0604020202020204" pitchFamily="34" charset="0"/>
              </a:rPr>
              <a:t>21</a:t>
            </a:r>
            <a:r>
              <a:rPr lang="tr-TR" sz="2800" dirty="0" smtClean="0">
                <a:solidFill>
                  <a:srgbClr val="C00000"/>
                </a:solidFill>
                <a:cs typeface="Arial" panose="020B0604020202020204" pitchFamily="34" charset="0"/>
              </a:rPr>
              <a:t>. 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Hasta </a:t>
            </a:r>
            <a:r>
              <a:rPr lang="tr-TR" sz="2800" dirty="0">
                <a:solidFill>
                  <a:schemeClr val="tx1"/>
                </a:solidFill>
                <a:cs typeface="Arial" panose="020B0604020202020204" pitchFamily="34" charset="0"/>
              </a:rPr>
              <a:t>/yaralının göğsünü yükseltmeye yarayacak kadar </a:t>
            </a:r>
            <a:r>
              <a:rPr lang="tr-TR" sz="2800" b="1" u="sng" dirty="0">
                <a:solidFill>
                  <a:schemeClr val="tx1"/>
                </a:solidFill>
                <a:cs typeface="Arial" panose="020B0604020202020204" pitchFamily="34" charset="0"/>
              </a:rPr>
              <a:t>her biri 1 saniye süren 2 nefes (</a:t>
            </a:r>
            <a:r>
              <a:rPr lang="tr-TR" sz="2800" b="1" u="sng" dirty="0" smtClean="0">
                <a:solidFill>
                  <a:schemeClr val="tx1"/>
                </a:solidFill>
                <a:cs typeface="Arial" panose="020B0604020202020204" pitchFamily="34" charset="0"/>
              </a:rPr>
              <a:t>kurtarıcı nefes) </a:t>
            </a:r>
            <a:r>
              <a:rPr lang="tr-TR" sz="2800" dirty="0">
                <a:solidFill>
                  <a:schemeClr val="tx1"/>
                </a:solidFill>
                <a:cs typeface="Arial" panose="020B0604020202020204" pitchFamily="34" charset="0"/>
              </a:rPr>
              <a:t>verilir, havanın geriye çıkması için zaman 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verilir.</a:t>
            </a:r>
            <a:endParaRPr lang="tr-TR" sz="2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27909" t="67576" r="34220"/>
          <a:stretch/>
        </p:blipFill>
        <p:spPr>
          <a:xfrm>
            <a:off x="8800261" y="2896400"/>
            <a:ext cx="3211804" cy="197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4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19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433183" y="1368530"/>
            <a:ext cx="11377220" cy="54568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YETİŞKİNLERDE (8 YAŞ ÜSTÜ) TEMEL YAŞAM DESTEĞİ</a:t>
            </a: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5831633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9" name="Yuvarlatılmış Dikdörtgen 8"/>
          <p:cNvSpPr/>
          <p:nvPr/>
        </p:nvSpPr>
        <p:spPr>
          <a:xfrm>
            <a:off x="484696" y="2054489"/>
            <a:ext cx="10878531" cy="2207276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1">
              <a:buClr>
                <a:srgbClr val="C00000"/>
              </a:buClr>
              <a:buSzPct val="100000"/>
            </a:pPr>
            <a:r>
              <a:rPr lang="tr-TR" sz="2800" dirty="0">
                <a:solidFill>
                  <a:srgbClr val="C00000"/>
                </a:solidFill>
                <a:cs typeface="Arial" panose="020B0604020202020204" pitchFamily="34" charset="0"/>
              </a:rPr>
              <a:t>22. </a:t>
            </a:r>
            <a:r>
              <a:rPr lang="tr-TR" sz="2800" dirty="0">
                <a:solidFill>
                  <a:schemeClr val="tx1"/>
                </a:solidFill>
                <a:cs typeface="Arial" panose="020B0604020202020204" pitchFamily="34" charset="0"/>
              </a:rPr>
              <a:t>Hasta/ yaralıya </a:t>
            </a:r>
            <a:r>
              <a:rPr lang="tr-TR" sz="2800" b="1" dirty="0">
                <a:solidFill>
                  <a:schemeClr val="tx1"/>
                </a:solidFill>
                <a:cs typeface="Arial" panose="020B0604020202020204" pitchFamily="34" charset="0"/>
              </a:rPr>
              <a:t>30</a:t>
            </a:r>
            <a:r>
              <a:rPr lang="tr-TR" sz="2800" dirty="0">
                <a:solidFill>
                  <a:schemeClr val="tx1"/>
                </a:solidFill>
                <a:cs typeface="Arial" panose="020B0604020202020204" pitchFamily="34" charset="0"/>
              </a:rPr>
              <a:t> kalp masajı/göğüs basısından sonra 2 solunum 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yaptırılır </a:t>
            </a:r>
            <a:r>
              <a:rPr lang="tr-TR" sz="2800" b="1" dirty="0">
                <a:solidFill>
                  <a:schemeClr val="tx1"/>
                </a:solidFill>
                <a:cs typeface="Arial" panose="020B0604020202020204" pitchFamily="34" charset="0"/>
              </a:rPr>
              <a:t>(30;2</a:t>
            </a:r>
            <a:r>
              <a:rPr lang="tr-TR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tr-TR" sz="28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1">
              <a:buClr>
                <a:srgbClr val="C00000"/>
              </a:buClr>
              <a:buSzPct val="100000"/>
            </a:pPr>
            <a:endParaRPr lang="tr-TR" sz="12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1">
              <a:buClr>
                <a:srgbClr val="C00000"/>
              </a:buClr>
              <a:buSzPct val="100000"/>
            </a:pPr>
            <a:r>
              <a:rPr lang="tr-TR" sz="2800" dirty="0">
                <a:solidFill>
                  <a:srgbClr val="C00000"/>
                </a:solidFill>
                <a:cs typeface="Arial" panose="020B0604020202020204" pitchFamily="34" charset="0"/>
              </a:rPr>
              <a:t>23</a:t>
            </a:r>
            <a:r>
              <a:rPr lang="tr-TR" sz="2800" dirty="0" smtClean="0">
                <a:solidFill>
                  <a:srgbClr val="C00000"/>
                </a:solidFill>
                <a:cs typeface="Arial" panose="020B0604020202020204" pitchFamily="34" charset="0"/>
              </a:rPr>
              <a:t>. 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Temel </a:t>
            </a:r>
            <a:r>
              <a:rPr lang="tr-TR" sz="2800" dirty="0">
                <a:solidFill>
                  <a:schemeClr val="tx1"/>
                </a:solidFill>
                <a:cs typeface="Arial" panose="020B0604020202020204" pitchFamily="34" charset="0"/>
              </a:rPr>
              <a:t>yaşam desteğine hasta/yaralının yaşamsal refleksleri veya tıbbi yardım gelene kadar kesintisiz devam edilir.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10126" t="61559" r="8872" b="4627"/>
          <a:stretch/>
        </p:blipFill>
        <p:spPr>
          <a:xfrm>
            <a:off x="2326977" y="4402040"/>
            <a:ext cx="7032172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3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</a:t>
            </a:fld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777922" y="2510135"/>
            <a:ext cx="103177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altLang="tr-T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tr-TR" altLang="tr-TR" sz="44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EMEL </a:t>
            </a:r>
            <a:r>
              <a:rPr lang="tr-TR" altLang="tr-T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tr-TR" altLang="tr-TR" sz="44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AŞAM </a:t>
            </a:r>
            <a:r>
              <a:rPr lang="tr-TR" altLang="tr-T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tr-TR" altLang="tr-TR" sz="44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ESTEĞİ</a:t>
            </a:r>
          </a:p>
          <a:p>
            <a:pPr algn="ctr"/>
            <a:endParaRPr lang="tr-TR" altLang="tr-TR" sz="4400" b="1" dirty="0" smtClean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tr-TR" altLang="tr-TR" sz="40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(YAPAY SOLUNUM VE GÖĞÜS BASISI)</a:t>
            </a:r>
            <a:endParaRPr lang="tr-TR" altLang="tr-TR" sz="40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49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20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351229" y="1352855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ÇOCUKLARDA (1-8 YAŞ) TEMEL YAŞAM DESTEĞİ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5831633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15730" t="32505" r="26337"/>
          <a:stretch/>
        </p:blipFill>
        <p:spPr>
          <a:xfrm>
            <a:off x="3719084" y="2251124"/>
            <a:ext cx="4278504" cy="375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9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21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392537" y="1379964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ÇOCUKLARDA (1-8 YAŞ) TEMEL YAŞAM DESTEĞİ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553505" y="2459350"/>
            <a:ext cx="8027065" cy="3327301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>
              <a:buClr>
                <a:srgbClr val="C00000"/>
              </a:buClr>
              <a:buSzPct val="75000"/>
            </a:pPr>
            <a:r>
              <a:rPr lang="tr-TR" sz="2800" dirty="0">
                <a:solidFill>
                  <a:srgbClr val="C00000"/>
                </a:solidFill>
                <a:cs typeface="Arial" panose="020B0604020202020204" pitchFamily="34" charset="0"/>
              </a:rPr>
              <a:t>1.</a:t>
            </a:r>
            <a:r>
              <a:rPr lang="tr-TR" sz="2800" dirty="0">
                <a:cs typeface="Arial" panose="020B0604020202020204" pitchFamily="34" charset="0"/>
              </a:rPr>
              <a:t>Kendimizin ve çocuğun  güvenliğinden emin </a:t>
            </a:r>
            <a:r>
              <a:rPr lang="tr-TR" sz="2800" dirty="0" smtClean="0">
                <a:cs typeface="Arial" panose="020B0604020202020204" pitchFamily="34" charset="0"/>
              </a:rPr>
              <a:t>olunur</a:t>
            </a:r>
            <a:r>
              <a:rPr lang="tr-TR" sz="2800" dirty="0">
                <a:cs typeface="Arial" panose="020B0604020202020204" pitchFamily="34" charset="0"/>
              </a:rPr>
              <a:t>.</a:t>
            </a:r>
          </a:p>
          <a:p>
            <a:pPr lvl="0">
              <a:buClr>
                <a:srgbClr val="C00000"/>
              </a:buClr>
              <a:buSzPct val="75000"/>
            </a:pPr>
            <a:r>
              <a:rPr lang="tr-TR" sz="2800" dirty="0">
                <a:solidFill>
                  <a:srgbClr val="C00000"/>
                </a:solidFill>
                <a:cs typeface="Arial" panose="020B0604020202020204" pitchFamily="34" charset="0"/>
              </a:rPr>
              <a:t>2. </a:t>
            </a:r>
            <a:r>
              <a:rPr lang="tr-TR" sz="2800" dirty="0">
                <a:cs typeface="Arial" panose="020B0604020202020204" pitchFamily="34" charset="0"/>
              </a:rPr>
              <a:t>Çocuğun omuzlarına hafifçe dokunularak  ve  “iyi misin?” diye sorularak bilinç kontrol edilir. </a:t>
            </a:r>
            <a:endParaRPr lang="tr-TR" sz="2800" dirty="0" smtClean="0"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  <a:buSzPct val="75000"/>
            </a:pPr>
            <a:r>
              <a:rPr lang="tr-TR" sz="2800" b="1" u="sng" dirty="0" smtClean="0">
                <a:cs typeface="Arial" panose="020B0604020202020204" pitchFamily="34" charset="0"/>
              </a:rPr>
              <a:t>Bilinç </a:t>
            </a:r>
            <a:r>
              <a:rPr lang="tr-TR" sz="2800" b="1" u="sng" dirty="0">
                <a:cs typeface="Arial" panose="020B0604020202020204" pitchFamily="34" charset="0"/>
              </a:rPr>
              <a:t>yok ise</a:t>
            </a:r>
            <a:r>
              <a:rPr lang="tr-TR" sz="2800" b="1" u="sng" dirty="0" smtClean="0">
                <a:cs typeface="Arial" panose="020B0604020202020204" pitchFamily="34" charset="0"/>
              </a:rPr>
              <a:t>;</a:t>
            </a:r>
            <a:endParaRPr lang="tr-TR" sz="2800" b="1" u="sng" dirty="0"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  <a:buSzPct val="75000"/>
            </a:pPr>
            <a:r>
              <a:rPr lang="tr-TR" sz="2800" dirty="0">
                <a:solidFill>
                  <a:srgbClr val="C00000"/>
                </a:solidFill>
                <a:cs typeface="Arial" panose="020B0604020202020204" pitchFamily="34" charset="0"/>
              </a:rPr>
              <a:t>3. </a:t>
            </a:r>
            <a:r>
              <a:rPr lang="tr-TR" sz="2800" dirty="0">
                <a:cs typeface="Arial" panose="020B0604020202020204" pitchFamily="34" charset="0"/>
              </a:rPr>
              <a:t>Çevreden yüksek sesle yardım çağrılır; </a:t>
            </a:r>
            <a:r>
              <a:rPr lang="tr-TR" sz="2800" b="1" dirty="0">
                <a:solidFill>
                  <a:srgbClr val="C00000"/>
                </a:solidFill>
                <a:cs typeface="Arial" panose="020B0604020202020204" pitchFamily="34" charset="0"/>
              </a:rPr>
              <a:t>112</a:t>
            </a:r>
            <a:r>
              <a:rPr lang="tr-TR" sz="2800" dirty="0">
                <a:cs typeface="Arial" panose="020B0604020202020204" pitchFamily="34" charset="0"/>
              </a:rPr>
              <a:t> </a:t>
            </a:r>
            <a:r>
              <a:rPr lang="tr-TR" sz="2800" dirty="0" smtClean="0">
                <a:cs typeface="Arial" panose="020B0604020202020204" pitchFamily="34" charset="0"/>
              </a:rPr>
              <a:t>aratılır. 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5565" y="4222696"/>
            <a:ext cx="2930210" cy="2109751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565" y="2176218"/>
            <a:ext cx="3024192" cy="21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22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521957" y="2447831"/>
            <a:ext cx="7966950" cy="3256933"/>
          </a:xfrm>
          <a:prstGeom prst="roundRect">
            <a:avLst>
              <a:gd name="adj" fmla="val 982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>
              <a:buClr>
                <a:srgbClr val="CC0000"/>
              </a:buClr>
              <a:buSzPct val="75000"/>
            </a:pPr>
            <a:r>
              <a:rPr lang="tr-TR" altLang="tr-TR" sz="2800" dirty="0">
                <a:solidFill>
                  <a:srgbClr val="C00000"/>
                </a:solidFill>
              </a:rPr>
              <a:t>4. </a:t>
            </a:r>
            <a:r>
              <a:rPr lang="tr-TR" altLang="tr-TR" sz="2800" dirty="0"/>
              <a:t>Çocuk sert bir zemin üzerine sırt üstü </a:t>
            </a:r>
            <a:r>
              <a:rPr lang="tr-TR" altLang="tr-TR" sz="2800" dirty="0" smtClean="0"/>
              <a:t>yatırılır.</a:t>
            </a:r>
          </a:p>
          <a:p>
            <a:pPr>
              <a:buClr>
                <a:srgbClr val="CC0000"/>
              </a:buClr>
              <a:buSzPct val="75000"/>
            </a:pPr>
            <a:r>
              <a:rPr lang="tr-TR" altLang="tr-TR" sz="2800" dirty="0">
                <a:solidFill>
                  <a:srgbClr val="C00000"/>
                </a:solidFill>
              </a:rPr>
              <a:t>5. </a:t>
            </a:r>
            <a:r>
              <a:rPr lang="tr-TR" altLang="tr-TR" sz="2800" dirty="0"/>
              <a:t>Çocuğun yanına diz </a:t>
            </a:r>
            <a:r>
              <a:rPr lang="tr-TR" altLang="tr-TR" sz="2800" dirty="0" smtClean="0"/>
              <a:t>çökülür</a:t>
            </a:r>
            <a:r>
              <a:rPr lang="tr-TR" altLang="tr-TR" sz="2800" dirty="0"/>
              <a:t>.</a:t>
            </a:r>
          </a:p>
          <a:p>
            <a:pPr>
              <a:buClr>
                <a:srgbClr val="CC0000"/>
              </a:buClr>
              <a:buSzPct val="75000"/>
            </a:pPr>
            <a:r>
              <a:rPr lang="tr-TR" altLang="tr-TR" sz="2800" dirty="0">
                <a:solidFill>
                  <a:srgbClr val="C00000"/>
                </a:solidFill>
              </a:rPr>
              <a:t>6. </a:t>
            </a:r>
            <a:r>
              <a:rPr lang="tr-TR" altLang="tr-TR" sz="2800" dirty="0"/>
              <a:t>Çocuğun boynunu ve göğsünü saran giysileri </a:t>
            </a:r>
            <a:r>
              <a:rPr lang="tr-TR" altLang="tr-TR" sz="2800" dirty="0" smtClean="0"/>
              <a:t>açılır</a:t>
            </a:r>
            <a:r>
              <a:rPr lang="tr-TR" altLang="tr-TR" sz="2800" dirty="0"/>
              <a:t>.</a:t>
            </a:r>
          </a:p>
          <a:p>
            <a:pPr>
              <a:buClr>
                <a:srgbClr val="CC0000"/>
              </a:buClr>
              <a:buSzPct val="75000"/>
            </a:pPr>
            <a:r>
              <a:rPr lang="tr-TR" altLang="tr-TR" sz="2800" dirty="0">
                <a:solidFill>
                  <a:srgbClr val="C00000"/>
                </a:solidFill>
              </a:rPr>
              <a:t>7. </a:t>
            </a:r>
            <a:r>
              <a:rPr lang="tr-TR" altLang="tr-TR" sz="2800" dirty="0"/>
              <a:t>Çocuğun ağzı kontrol edilerek yabancı cisim varsa </a:t>
            </a:r>
            <a:r>
              <a:rPr lang="tr-TR" altLang="tr-TR" sz="2800" dirty="0" smtClean="0"/>
              <a:t>çıkarılır.</a:t>
            </a:r>
            <a:endParaRPr lang="tr-TR" altLang="tr-TR" sz="2800" dirty="0"/>
          </a:p>
        </p:txBody>
      </p:sp>
      <p:sp>
        <p:nvSpPr>
          <p:cNvPr id="5" name="Metin kutusu 4"/>
          <p:cNvSpPr txBox="1"/>
          <p:nvPr/>
        </p:nvSpPr>
        <p:spPr>
          <a:xfrm>
            <a:off x="463550" y="1348708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ÇOCUKLARDA (1-8 YAŞ) TEMEL YAŞAM DESTEĞİ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539" y="2940239"/>
            <a:ext cx="3005587" cy="216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4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23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317240" y="1359299"/>
            <a:ext cx="11523529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ÇOCUKLARDA (1-8 YAŞ) TEMEL YAŞAM DESTEĞİ</a:t>
            </a:r>
          </a:p>
        </p:txBody>
      </p:sp>
      <p:sp>
        <p:nvSpPr>
          <p:cNvPr id="9" name="Yuvarlatılmış Dikdörtgen 8"/>
          <p:cNvSpPr/>
          <p:nvPr/>
        </p:nvSpPr>
        <p:spPr>
          <a:xfrm>
            <a:off x="585216" y="2281954"/>
            <a:ext cx="10841270" cy="3572936"/>
          </a:xfrm>
          <a:prstGeom prst="roundRect">
            <a:avLst>
              <a:gd name="adj" fmla="val 982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tr-TR" sz="2800" dirty="0">
                <a:solidFill>
                  <a:srgbClr val="C00000"/>
                </a:solidFill>
              </a:rPr>
              <a:t>8. </a:t>
            </a:r>
            <a:r>
              <a:rPr lang="tr-TR" sz="2800" dirty="0"/>
              <a:t>Hava yolunu açmak için bir el hasta/yaralının alnına, diğer elin iki parmağı çene kemiğinin üzerine </a:t>
            </a:r>
            <a:r>
              <a:rPr lang="tr-TR" sz="2800" dirty="0" smtClean="0"/>
              <a:t>yerleştirilir.</a:t>
            </a:r>
            <a:endParaRPr lang="tr-TR" sz="2800" dirty="0"/>
          </a:p>
          <a:p>
            <a:pPr>
              <a:lnSpc>
                <a:spcPct val="150000"/>
              </a:lnSpc>
            </a:pPr>
            <a:r>
              <a:rPr lang="tr-TR" sz="2800" dirty="0">
                <a:solidFill>
                  <a:srgbClr val="C00000"/>
                </a:solidFill>
              </a:rPr>
              <a:t>9. </a:t>
            </a:r>
            <a:r>
              <a:rPr lang="tr-TR" sz="2800" dirty="0"/>
              <a:t>Çene kemiğinin uzun kenarı yere dik gelecek şekilde alından bastırılıp, çeneden kaldırılarak baş geriye doğru itilir; çocuğa </a:t>
            </a:r>
            <a:r>
              <a:rPr lang="tr-TR" sz="2800" b="1" dirty="0">
                <a:solidFill>
                  <a:srgbClr val="C00000"/>
                </a:solidFill>
              </a:rPr>
              <a:t>baş geri çene yukarı pozisyonu</a:t>
            </a:r>
            <a:r>
              <a:rPr lang="tr-TR" sz="2800" dirty="0"/>
              <a:t> </a:t>
            </a:r>
            <a:r>
              <a:rPr lang="tr-TR" sz="2800" dirty="0" smtClean="0"/>
              <a:t>verilir.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46415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24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317240" y="1358314"/>
            <a:ext cx="11523529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ÇOCUKLARDA (1-8 YAŞ) TEMEL YAŞAM DESTEĞİ</a:t>
            </a:r>
          </a:p>
        </p:txBody>
      </p:sp>
      <p:sp>
        <p:nvSpPr>
          <p:cNvPr id="4" name="Yuvarlatılmış Dikdörtgen 3"/>
          <p:cNvSpPr/>
          <p:nvPr/>
        </p:nvSpPr>
        <p:spPr>
          <a:xfrm>
            <a:off x="453717" y="2179067"/>
            <a:ext cx="8304521" cy="3907734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800" dirty="0">
                <a:solidFill>
                  <a:srgbClr val="C00000"/>
                </a:solidFill>
                <a:cs typeface="Arial" panose="020B0604020202020204" pitchFamily="34" charset="0"/>
              </a:rPr>
              <a:t>10. </a:t>
            </a:r>
            <a:r>
              <a:rPr lang="tr-TR" sz="2800" dirty="0">
                <a:cs typeface="Arial" panose="020B0604020202020204" pitchFamily="34" charset="0"/>
              </a:rPr>
              <a:t>Hasta/yaralının solunum yapıp yapmadığı </a:t>
            </a:r>
            <a:r>
              <a:rPr lang="tr-TR" sz="2800" b="1" dirty="0">
                <a:solidFill>
                  <a:srgbClr val="C00000"/>
                </a:solidFill>
                <a:cs typeface="Arial" panose="020B0604020202020204" pitchFamily="34" charset="0"/>
              </a:rPr>
              <a:t>bak-dinle-hisset </a:t>
            </a:r>
            <a:r>
              <a:rPr lang="tr-TR" sz="2800" dirty="0">
                <a:cs typeface="Arial" panose="020B0604020202020204" pitchFamily="34" charset="0"/>
              </a:rPr>
              <a:t>yöntemiyle </a:t>
            </a:r>
            <a:r>
              <a:rPr lang="tr-TR" sz="2800" b="1" dirty="0">
                <a:solidFill>
                  <a:schemeClr val="tx1"/>
                </a:solidFill>
                <a:cs typeface="Arial" panose="020B0604020202020204" pitchFamily="34" charset="0"/>
              </a:rPr>
              <a:t>10 sn</a:t>
            </a:r>
            <a:r>
              <a:rPr lang="tr-TR" sz="2800" dirty="0">
                <a:cs typeface="Arial" panose="020B0604020202020204" pitchFamily="34" charset="0"/>
              </a:rPr>
              <a:t>. süre ile kontrol edilir</a:t>
            </a:r>
            <a:r>
              <a:rPr lang="tr-TR" sz="2800" dirty="0" smtClean="0">
                <a:cs typeface="Arial" panose="020B0604020202020204" pitchFamily="34" charset="0"/>
              </a:rPr>
              <a:t>.</a:t>
            </a:r>
            <a:endParaRPr lang="tr-TR" sz="2800" dirty="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cs typeface="Arial" panose="020B0604020202020204" pitchFamily="34" charset="0"/>
              </a:rPr>
              <a:t>Göğüs kafesinin solunum hareketlerine </a:t>
            </a:r>
            <a:r>
              <a:rPr lang="tr-TR" sz="2800" dirty="0" smtClean="0">
                <a:cs typeface="Arial" panose="020B0604020202020204" pitchFamily="34" charset="0"/>
              </a:rPr>
              <a:t>bakılır.</a:t>
            </a:r>
            <a:endParaRPr lang="tr-TR" sz="2800" dirty="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cs typeface="Arial" panose="020B0604020202020204" pitchFamily="34" charset="0"/>
              </a:rPr>
              <a:t>Eğilip, </a:t>
            </a:r>
            <a:r>
              <a:rPr lang="tr-TR" sz="2800" dirty="0" smtClean="0">
                <a:cs typeface="Arial" panose="020B0604020202020204" pitchFamily="34" charset="0"/>
              </a:rPr>
              <a:t>kulağı </a:t>
            </a:r>
            <a:r>
              <a:rPr lang="tr-TR" sz="2800" dirty="0">
                <a:cs typeface="Arial" panose="020B0604020202020204" pitchFamily="34" charset="0"/>
              </a:rPr>
              <a:t>hastanın ağzına yaklaştırarak solunum dinlenirken diğer el göğüs üzerine hafifçe yerleştirilerek hissedilir</a:t>
            </a:r>
            <a:r>
              <a:rPr lang="tr-TR" sz="2800" dirty="0" smtClean="0">
                <a:cs typeface="Arial" panose="020B0604020202020204" pitchFamily="34" charset="0"/>
              </a:rPr>
              <a:t>.  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969" y="3261042"/>
            <a:ext cx="2787492" cy="200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0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25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463550" y="2248017"/>
            <a:ext cx="8898164" cy="4061198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600" dirty="0">
                <a:solidFill>
                  <a:srgbClr val="C00000"/>
                </a:solidFill>
                <a:cs typeface="Arial" panose="020B0604020202020204" pitchFamily="34" charset="0"/>
              </a:rPr>
              <a:t>11. </a:t>
            </a:r>
            <a:r>
              <a:rPr lang="tr-TR" sz="2600" dirty="0">
                <a:solidFill>
                  <a:prstClr val="black"/>
                </a:solidFill>
                <a:cs typeface="Arial" panose="020B0604020202020204" pitchFamily="34" charset="0"/>
              </a:rPr>
              <a:t>Solunum yok ise; alnın üzerine konulan elin baş ve işaret parmağını kullanarak çocuğun burnu </a:t>
            </a:r>
            <a:r>
              <a:rPr lang="tr-TR" sz="2600" dirty="0" smtClean="0">
                <a:solidFill>
                  <a:prstClr val="black"/>
                </a:solidFill>
                <a:cs typeface="Arial" panose="020B0604020202020204" pitchFamily="34" charset="0"/>
              </a:rPr>
              <a:t>kapatılır.</a:t>
            </a:r>
            <a:endParaRPr lang="tr-TR" sz="26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600" dirty="0" smtClean="0">
                <a:solidFill>
                  <a:srgbClr val="C00000"/>
                </a:solidFill>
                <a:cs typeface="Arial" panose="020B0604020202020204" pitchFamily="34" charset="0"/>
              </a:rPr>
              <a:t>12. </a:t>
            </a:r>
            <a:r>
              <a:rPr lang="tr-TR" sz="2600" dirty="0" smtClean="0">
                <a:solidFill>
                  <a:prstClr val="black"/>
                </a:solidFill>
                <a:cs typeface="Arial" panose="020B0604020202020204" pitchFamily="34" charset="0"/>
              </a:rPr>
              <a:t>Baş </a:t>
            </a:r>
            <a:r>
              <a:rPr lang="tr-TR" sz="2600" dirty="0">
                <a:solidFill>
                  <a:prstClr val="black"/>
                </a:solidFill>
                <a:cs typeface="Arial" panose="020B0604020202020204" pitchFamily="34" charset="0"/>
              </a:rPr>
              <a:t>geri çene yukarı pozisyonunda iken çocuğun ağzını içine alacak şekilde ağız </a:t>
            </a:r>
            <a:r>
              <a:rPr lang="tr-TR" sz="2600" dirty="0" smtClean="0">
                <a:solidFill>
                  <a:prstClr val="black"/>
                </a:solidFill>
                <a:cs typeface="Arial" panose="020B0604020202020204" pitchFamily="34" charset="0"/>
              </a:rPr>
              <a:t>yerleştirilir.</a:t>
            </a:r>
          </a:p>
          <a:p>
            <a:pPr lvl="0"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600" dirty="0">
                <a:solidFill>
                  <a:srgbClr val="C00000"/>
                </a:solidFill>
                <a:cs typeface="Arial" panose="020B0604020202020204" pitchFamily="34" charset="0"/>
              </a:rPr>
              <a:t>13. </a:t>
            </a:r>
            <a:r>
              <a:rPr lang="tr-TR" sz="2600" dirty="0">
                <a:solidFill>
                  <a:prstClr val="black"/>
                </a:solidFill>
                <a:cs typeface="Arial" panose="020B0604020202020204" pitchFamily="34" charset="0"/>
              </a:rPr>
              <a:t>Çocuğun göğsünü yükseltmeye yarayacak kadar </a:t>
            </a:r>
            <a:r>
              <a:rPr lang="tr-TR" sz="2600" b="1" u="sng" dirty="0">
                <a:solidFill>
                  <a:prstClr val="black"/>
                </a:solidFill>
                <a:cs typeface="Arial" panose="020B0604020202020204" pitchFamily="34" charset="0"/>
              </a:rPr>
              <a:t>her biri 1 saniye süren 2 nefes</a:t>
            </a:r>
            <a:r>
              <a:rPr lang="tr-TR" sz="2600" dirty="0">
                <a:solidFill>
                  <a:prstClr val="black"/>
                </a:solidFill>
                <a:cs typeface="Arial" panose="020B0604020202020204" pitchFamily="34" charset="0"/>
              </a:rPr>
              <a:t> verilir, havanın geriye çıkması için zaman </a:t>
            </a:r>
            <a:r>
              <a:rPr lang="tr-TR" sz="2600" dirty="0" smtClean="0">
                <a:solidFill>
                  <a:prstClr val="black"/>
                </a:solidFill>
                <a:cs typeface="Arial" panose="020B0604020202020204" pitchFamily="34" charset="0"/>
              </a:rPr>
              <a:t>verilir.</a:t>
            </a:r>
            <a:endParaRPr lang="tr-TR" sz="26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63550" y="1415367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ÇOCUKLARDA (1-8 YAŞ) TEMEL YAŞAM DESTEĞİ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65266" t="29977" r="306" b="1911"/>
          <a:stretch/>
        </p:blipFill>
        <p:spPr>
          <a:xfrm>
            <a:off x="9485194" y="2623183"/>
            <a:ext cx="2560293" cy="345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2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26</a:t>
            </a:fld>
            <a:endParaRPr lang="tr-TR" dirty="0"/>
          </a:p>
        </p:txBody>
      </p:sp>
      <p:sp>
        <p:nvSpPr>
          <p:cNvPr id="8" name="Yuvarlatılmış Dikdörtgen 3">
            <a:extLst>
              <a:ext uri="{FF2B5EF4-FFF2-40B4-BE49-F238E27FC236}">
                <a16:creationId xmlns="" xmlns:a16="http://schemas.microsoft.com/office/drawing/2014/main" id="{31F46B1F-248A-43C3-AE8F-F43F4975D505}"/>
              </a:ext>
            </a:extLst>
          </p:cNvPr>
          <p:cNvSpPr/>
          <p:nvPr/>
        </p:nvSpPr>
        <p:spPr>
          <a:xfrm>
            <a:off x="749418" y="2405396"/>
            <a:ext cx="7248170" cy="3517732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tr-TR" altLang="tr-TR" sz="2800" dirty="0">
                <a:solidFill>
                  <a:srgbClr val="C00000"/>
                </a:solidFill>
                <a:cs typeface="Arial" panose="020B0604020202020204" pitchFamily="34" charset="0"/>
              </a:rPr>
              <a:t>14. 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Kalp/göğüs </a:t>
            </a:r>
            <a:r>
              <a:rPr lang="tr-TR" altLang="tr-TR" sz="2800" dirty="0">
                <a:solidFill>
                  <a:srgbClr val="000000"/>
                </a:solidFill>
                <a:cs typeface="Arial" panose="020B0604020202020204" pitchFamily="34" charset="0"/>
              </a:rPr>
              <a:t>basısı uygulamak için göğüs kemiğinin alt ve üst ucu tespit edilerek alt yarısına bir elin topuğu yerleştirilir (</a:t>
            </a:r>
            <a:r>
              <a:rPr lang="tr-TR" altLang="tr-TR" sz="2800" b="1" dirty="0">
                <a:solidFill>
                  <a:srgbClr val="000000"/>
                </a:solidFill>
                <a:cs typeface="Arial" panose="020B0604020202020204" pitchFamily="34" charset="0"/>
              </a:rPr>
              <a:t>çocuk yetişkin görünümündeyse yetişkinlerde olduğu gibi iki el ile kalp basısı </a:t>
            </a:r>
            <a:r>
              <a:rPr lang="tr-TR" altLang="tr-TR" sz="2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uygulanır.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tr-TR" altLang="tr-TR" sz="2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382555" y="1339920"/>
            <a:ext cx="11458215" cy="61994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ÇOCUKLARDA (1-8 YAŞ) TEMEL YAŞAM DESTEĞİ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64235" t="45833" b="19311"/>
          <a:stretch/>
        </p:blipFill>
        <p:spPr>
          <a:xfrm>
            <a:off x="8229601" y="2947917"/>
            <a:ext cx="3372398" cy="253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0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27</a:t>
            </a:fld>
            <a:endParaRPr lang="tr-TR" dirty="0"/>
          </a:p>
        </p:txBody>
      </p:sp>
      <p:sp>
        <p:nvSpPr>
          <p:cNvPr id="8" name="Yuvarlatılmış Dikdörtgen 3">
            <a:extLst>
              <a:ext uri="{FF2B5EF4-FFF2-40B4-BE49-F238E27FC236}">
                <a16:creationId xmlns="" xmlns:a16="http://schemas.microsoft.com/office/drawing/2014/main" id="{31F46B1F-248A-43C3-AE8F-F43F4975D505}"/>
              </a:ext>
            </a:extLst>
          </p:cNvPr>
          <p:cNvSpPr/>
          <p:nvPr/>
        </p:nvSpPr>
        <p:spPr>
          <a:xfrm>
            <a:off x="711879" y="2680739"/>
            <a:ext cx="7026402" cy="2560001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altLang="tr-TR" sz="2800" dirty="0">
                <a:solidFill>
                  <a:srgbClr val="C00000"/>
                </a:solidFill>
              </a:rPr>
              <a:t>15. </a:t>
            </a:r>
            <a:r>
              <a:rPr lang="tr-TR" altLang="tr-TR" sz="2800" dirty="0"/>
              <a:t>Elin parmakları göğüs kafesiyle temas ettirilmeden, dirsek bükülmeden, göğüs kemiği üzerine </a:t>
            </a:r>
            <a:r>
              <a:rPr lang="tr-TR" altLang="tr-TR" sz="2800" b="1" dirty="0"/>
              <a:t>vücuda dik </a:t>
            </a:r>
            <a:r>
              <a:rPr lang="tr-TR" altLang="tr-TR" sz="2800" dirty="0"/>
              <a:t>olacak şekilde </a:t>
            </a:r>
            <a:r>
              <a:rPr lang="tr-TR" altLang="tr-TR" sz="2800" dirty="0" smtClean="0"/>
              <a:t>tutulur.</a:t>
            </a:r>
            <a:endParaRPr lang="tr-TR" altLang="tr-TR" sz="2800" dirty="0"/>
          </a:p>
        </p:txBody>
      </p:sp>
      <p:sp>
        <p:nvSpPr>
          <p:cNvPr id="7" name="Metin kutusu 6"/>
          <p:cNvSpPr txBox="1"/>
          <p:nvPr/>
        </p:nvSpPr>
        <p:spPr>
          <a:xfrm>
            <a:off x="382555" y="1353453"/>
            <a:ext cx="11458215" cy="6118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ÇOCUKLARDA (1-8 YAŞ) TEMEL YAŞAM DESTEĞİ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64113" t="33154" r="406" b="9089"/>
          <a:stretch/>
        </p:blipFill>
        <p:spPr>
          <a:xfrm>
            <a:off x="8529850" y="2490591"/>
            <a:ext cx="2642308" cy="32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7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28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382555" y="1355029"/>
            <a:ext cx="11458215" cy="5556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ÇOCUKLARDA (1-8 YAŞ) TEMEL YAŞAM DESTEĞİ</a:t>
            </a:r>
          </a:p>
        </p:txBody>
      </p:sp>
      <p:sp>
        <p:nvSpPr>
          <p:cNvPr id="7" name="Yuvarlatılmış Dikdörtgen 3">
            <a:extLst>
              <a:ext uri="{FF2B5EF4-FFF2-40B4-BE49-F238E27FC236}">
                <a16:creationId xmlns="" xmlns:a16="http://schemas.microsoft.com/office/drawing/2014/main" id="{31F46B1F-248A-43C3-AE8F-F43F4975D505}"/>
              </a:ext>
            </a:extLst>
          </p:cNvPr>
          <p:cNvSpPr/>
          <p:nvPr/>
        </p:nvSpPr>
        <p:spPr>
          <a:xfrm>
            <a:off x="653143" y="2415821"/>
            <a:ext cx="7344445" cy="3272538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altLang="tr-TR" sz="2800" dirty="0">
                <a:solidFill>
                  <a:srgbClr val="C00000"/>
                </a:solidFill>
              </a:rPr>
              <a:t>16. </a:t>
            </a:r>
            <a:r>
              <a:rPr lang="tr-TR" altLang="tr-TR" sz="2800" dirty="0">
                <a:solidFill>
                  <a:schemeClr val="tx1"/>
                </a:solidFill>
              </a:rPr>
              <a:t>Göğüs kemiği </a:t>
            </a:r>
            <a:r>
              <a:rPr lang="tr-TR" altLang="tr-TR" sz="2800" b="1" dirty="0">
                <a:solidFill>
                  <a:srgbClr val="C00000"/>
                </a:solidFill>
              </a:rPr>
              <a:t>5 cm </a:t>
            </a:r>
            <a:r>
              <a:rPr lang="tr-TR" altLang="tr-TR" sz="2800" dirty="0">
                <a:solidFill>
                  <a:schemeClr val="tx1"/>
                </a:solidFill>
              </a:rPr>
              <a:t>aşağı inecek şekilde (</a:t>
            </a:r>
            <a:r>
              <a:rPr lang="tr-TR" altLang="tr-TR" sz="2800" b="1" dirty="0">
                <a:solidFill>
                  <a:schemeClr val="tx1"/>
                </a:solidFill>
              </a:rPr>
              <a:t>yandan bakıldığında göğüs yüksekliğinin 1/3’ü kadar) 30 kalp/göğüs basısı</a:t>
            </a:r>
            <a:r>
              <a:rPr lang="tr-TR" altLang="tr-TR" sz="2800" dirty="0">
                <a:solidFill>
                  <a:schemeClr val="tx1"/>
                </a:solidFill>
              </a:rPr>
              <a:t> uygulanır, bu </a:t>
            </a:r>
            <a:r>
              <a:rPr lang="tr-TR" altLang="tr-TR" sz="2800" b="1" dirty="0">
                <a:solidFill>
                  <a:schemeClr val="tx1"/>
                </a:solidFill>
              </a:rPr>
              <a:t>işlemin hızı dakikada 100 bası</a:t>
            </a:r>
            <a:r>
              <a:rPr lang="tr-TR" altLang="tr-TR" sz="2800" dirty="0">
                <a:solidFill>
                  <a:schemeClr val="tx1"/>
                </a:solidFill>
              </a:rPr>
              <a:t> olacak şekilde </a:t>
            </a:r>
            <a:r>
              <a:rPr lang="tr-TR" altLang="tr-TR" sz="2800" dirty="0" smtClean="0">
                <a:solidFill>
                  <a:schemeClr val="tx1"/>
                </a:solidFill>
              </a:rPr>
              <a:t>ayarlanır.</a:t>
            </a:r>
            <a:endParaRPr lang="tr-TR" altLang="tr-TR" sz="2800" dirty="0">
              <a:solidFill>
                <a:schemeClr val="tx1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63827" t="30350" b="7717"/>
          <a:stretch/>
        </p:blipFill>
        <p:spPr>
          <a:xfrm>
            <a:off x="8677264" y="2415821"/>
            <a:ext cx="2685963" cy="342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4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29</a:t>
            </a:fld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382555" y="1334688"/>
            <a:ext cx="11458215" cy="64996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ÇOCUKLARDA (1-8 YAŞ) TEMEL YAŞAM DESTEĞİ</a:t>
            </a:r>
          </a:p>
        </p:txBody>
      </p:sp>
      <p:sp>
        <p:nvSpPr>
          <p:cNvPr id="8" name="Yuvarlatılmış Dikdörtgen 3">
            <a:extLst>
              <a:ext uri="{FF2B5EF4-FFF2-40B4-BE49-F238E27FC236}">
                <a16:creationId xmlns="" xmlns:a16="http://schemas.microsoft.com/office/drawing/2014/main" id="{31F46B1F-248A-43C3-AE8F-F43F4975D505}"/>
              </a:ext>
            </a:extLst>
          </p:cNvPr>
          <p:cNvSpPr/>
          <p:nvPr/>
        </p:nvSpPr>
        <p:spPr>
          <a:xfrm>
            <a:off x="508595" y="2413409"/>
            <a:ext cx="7912074" cy="3467053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just">
              <a:buClr>
                <a:srgbClr val="C00000"/>
              </a:buClr>
              <a:buSzPct val="75000"/>
            </a:pPr>
            <a:r>
              <a:rPr lang="tr-TR" altLang="tr-TR" sz="2800" dirty="0">
                <a:solidFill>
                  <a:srgbClr val="C00000"/>
                </a:solidFill>
              </a:rPr>
              <a:t>17. </a:t>
            </a:r>
            <a:r>
              <a:rPr lang="tr-TR" altLang="tr-TR" sz="2800" dirty="0">
                <a:solidFill>
                  <a:schemeClr val="tx1"/>
                </a:solidFill>
              </a:rPr>
              <a:t>Çocuğa 30 </a:t>
            </a:r>
            <a:r>
              <a:rPr lang="tr-TR" altLang="tr-TR" sz="2800" dirty="0" smtClean="0">
                <a:solidFill>
                  <a:schemeClr val="tx1"/>
                </a:solidFill>
              </a:rPr>
              <a:t>kalp /göğüs </a:t>
            </a:r>
            <a:r>
              <a:rPr lang="tr-TR" altLang="tr-TR" sz="2800" dirty="0">
                <a:solidFill>
                  <a:schemeClr val="tx1"/>
                </a:solidFill>
              </a:rPr>
              <a:t>basısından sonra 2 solunum verilir/yaptırılır (</a:t>
            </a:r>
            <a:r>
              <a:rPr lang="tr-TR" altLang="tr-TR" sz="2800" b="1" dirty="0">
                <a:solidFill>
                  <a:srgbClr val="C00000"/>
                </a:solidFill>
              </a:rPr>
              <a:t>30;2</a:t>
            </a:r>
            <a:r>
              <a:rPr lang="tr-TR" altLang="tr-TR" sz="2800" dirty="0" smtClean="0">
                <a:solidFill>
                  <a:schemeClr val="tx1"/>
                </a:solidFill>
              </a:rPr>
              <a:t>).</a:t>
            </a:r>
            <a:endParaRPr lang="tr-TR" altLang="tr-TR" sz="2800" dirty="0">
              <a:solidFill>
                <a:schemeClr val="tx1"/>
              </a:solidFill>
            </a:endParaRPr>
          </a:p>
          <a:p>
            <a:pPr algn="just">
              <a:buClr>
                <a:srgbClr val="C00000"/>
              </a:buClr>
              <a:buSzPct val="75000"/>
            </a:pPr>
            <a:r>
              <a:rPr lang="tr-TR" altLang="tr-TR" sz="2800" dirty="0">
                <a:solidFill>
                  <a:srgbClr val="C00000"/>
                </a:solidFill>
              </a:rPr>
              <a:t>18</a:t>
            </a:r>
            <a:r>
              <a:rPr lang="tr-TR" altLang="tr-TR" sz="2800" b="1" dirty="0">
                <a:solidFill>
                  <a:srgbClr val="C00000"/>
                </a:solidFill>
              </a:rPr>
              <a:t>. </a:t>
            </a:r>
            <a:r>
              <a:rPr lang="tr-TR" altLang="tr-TR" sz="2800" b="1" u="sng" dirty="0">
                <a:solidFill>
                  <a:schemeClr val="tx1"/>
                </a:solidFill>
              </a:rPr>
              <a:t>İlkyardımcı yalnız ise;  </a:t>
            </a:r>
            <a:r>
              <a:rPr lang="tr-TR" altLang="tr-TR" sz="2800" b="1" u="sng" dirty="0">
                <a:solidFill>
                  <a:srgbClr val="C00000"/>
                </a:solidFill>
              </a:rPr>
              <a:t>30;2</a:t>
            </a:r>
            <a:r>
              <a:rPr lang="tr-TR" altLang="tr-TR" sz="2800" b="1" u="sng" dirty="0">
                <a:solidFill>
                  <a:schemeClr val="tx1"/>
                </a:solidFill>
              </a:rPr>
              <a:t> göğüs basısının </a:t>
            </a:r>
            <a:r>
              <a:rPr lang="tr-TR" altLang="tr-TR" sz="2800" b="1" u="sng" dirty="0">
                <a:solidFill>
                  <a:srgbClr val="C00000"/>
                </a:solidFill>
              </a:rPr>
              <a:t>5 tur </a:t>
            </a:r>
            <a:r>
              <a:rPr lang="tr-TR" altLang="tr-TR" sz="2800" b="1" u="sng" dirty="0">
                <a:solidFill>
                  <a:schemeClr val="tx1"/>
                </a:solidFill>
              </a:rPr>
              <a:t>tekrarından sonra </a:t>
            </a:r>
            <a:r>
              <a:rPr lang="tr-TR" altLang="tr-TR" sz="2800" b="1" u="sng" dirty="0">
                <a:solidFill>
                  <a:srgbClr val="C00000"/>
                </a:solidFill>
              </a:rPr>
              <a:t>112</a:t>
            </a:r>
            <a:r>
              <a:rPr lang="tr-TR" altLang="tr-TR" sz="2800" b="1" u="sng" dirty="0">
                <a:solidFill>
                  <a:schemeClr val="tx1"/>
                </a:solidFill>
              </a:rPr>
              <a:t>’yi kendisi </a:t>
            </a:r>
            <a:r>
              <a:rPr lang="tr-TR" altLang="tr-TR" sz="2800" b="1" u="sng" dirty="0" smtClean="0">
                <a:solidFill>
                  <a:schemeClr val="tx1"/>
                </a:solidFill>
              </a:rPr>
              <a:t>arar</a:t>
            </a:r>
            <a:r>
              <a:rPr lang="tr-TR" altLang="tr-TR" sz="2800" b="1" u="sng" dirty="0">
                <a:solidFill>
                  <a:schemeClr val="tx1"/>
                </a:solidFill>
              </a:rPr>
              <a:t>.</a:t>
            </a:r>
          </a:p>
          <a:p>
            <a:pPr algn="just">
              <a:buClr>
                <a:srgbClr val="C00000"/>
              </a:buClr>
              <a:buSzPct val="75000"/>
            </a:pPr>
            <a:r>
              <a:rPr lang="tr-TR" altLang="tr-TR" sz="2800" dirty="0">
                <a:solidFill>
                  <a:srgbClr val="C00000"/>
                </a:solidFill>
              </a:rPr>
              <a:t>19. </a:t>
            </a:r>
            <a:r>
              <a:rPr lang="tr-TR" altLang="tr-TR" sz="2800" dirty="0">
                <a:solidFill>
                  <a:schemeClr val="tx1"/>
                </a:solidFill>
              </a:rPr>
              <a:t>Temel yaşam desteğine çocuğun yaşamsal refleksleri veya tıbbi yardım gelene kadar kesintisiz devam edilir.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1" t="37271" b="19777"/>
          <a:stretch/>
        </p:blipFill>
        <p:spPr bwMode="auto">
          <a:xfrm>
            <a:off x="8751036" y="2902490"/>
            <a:ext cx="2850962" cy="270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26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974388" y="2283568"/>
            <a:ext cx="10302318" cy="3039059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12700" lvl="0">
              <a:spcBef>
                <a:spcPts val="1789"/>
              </a:spcBef>
              <a:buClr>
                <a:srgbClr val="C00000"/>
              </a:buClr>
              <a:buSzPct val="75000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b="1" spc="-5" dirty="0" smtClean="0">
                <a:solidFill>
                  <a:srgbClr val="C00000"/>
                </a:solidFill>
                <a:cs typeface="Arial"/>
              </a:rPr>
              <a:t>Solunum durması: </a:t>
            </a:r>
            <a:r>
              <a:rPr lang="tr-TR" sz="2800" spc="-5" dirty="0" smtClean="0">
                <a:solidFill>
                  <a:schemeClr val="tx1"/>
                </a:solidFill>
                <a:cs typeface="Arial"/>
              </a:rPr>
              <a:t>Solunum hareketlerinin durması nedeniyle vücudun yaşamak için ihtiyacı olan oksijenden yoksun kalmasıdır.</a:t>
            </a:r>
          </a:p>
          <a:p>
            <a:pPr marL="469900" lvl="0" indent="-457200">
              <a:spcBef>
                <a:spcPts val="1789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 smtClean="0">
                <a:solidFill>
                  <a:schemeClr val="tx1"/>
                </a:solidFill>
                <a:cs typeface="Arial"/>
              </a:rPr>
              <a:t>Hemen yapay solunuma başlanmaz ise bir süre sonra kalp durması meydana gelir.</a:t>
            </a:r>
            <a:endParaRPr lang="tr-TR" sz="2800" spc="-5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82171" y="1356327"/>
            <a:ext cx="11212290" cy="5816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TEMEL YAŞAM DESTEĞİ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1312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30</a:t>
            </a:fld>
            <a:endParaRPr lang="tr-TR" dirty="0"/>
          </a:p>
        </p:txBody>
      </p:sp>
      <p:sp>
        <p:nvSpPr>
          <p:cNvPr id="15" name="Yuvarlatılmış Dikdörtgen 3">
            <a:extLst>
              <a:ext uri="{FF2B5EF4-FFF2-40B4-BE49-F238E27FC236}">
                <a16:creationId xmlns="" xmlns:a16="http://schemas.microsoft.com/office/drawing/2014/main" id="{31F46B1F-248A-43C3-AE8F-F43F4975D505}"/>
              </a:ext>
            </a:extLst>
          </p:cNvPr>
          <p:cNvSpPr/>
          <p:nvPr/>
        </p:nvSpPr>
        <p:spPr>
          <a:xfrm>
            <a:off x="2247010" y="2026693"/>
            <a:ext cx="8201651" cy="3223971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ctr">
              <a:lnSpc>
                <a:spcPct val="107000"/>
              </a:lnSpc>
              <a:buClr>
                <a:srgbClr val="C00000"/>
              </a:buClr>
              <a:buSzPct val="75000"/>
            </a:pPr>
            <a:r>
              <a:rPr lang="tr-TR" sz="44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BEBEKLERDE (0-1 YAŞ) TEMEL YAŞAM DESTEĞİ</a:t>
            </a:r>
            <a:endParaRPr lang="tr-TR" sz="4400" dirty="0">
              <a:solidFill>
                <a:srgbClr val="C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71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31</a:t>
            </a:fld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382555" y="1349503"/>
            <a:ext cx="11458215" cy="58847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BEBEKLERDE</a:t>
            </a:r>
            <a:r>
              <a:rPr lang="es-ES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(</a:t>
            </a:r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0</a:t>
            </a:r>
            <a:r>
              <a:rPr lang="es-ES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</a:t>
            </a:r>
            <a:r>
              <a:rPr lang="es-ES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YAŞ) TEMEL YAŞAM DESTEĞİ</a:t>
            </a:r>
          </a:p>
        </p:txBody>
      </p:sp>
      <p:sp>
        <p:nvSpPr>
          <p:cNvPr id="9" name="Yuvarlatılmış Dikdörtgen 3">
            <a:extLst>
              <a:ext uri="{FF2B5EF4-FFF2-40B4-BE49-F238E27FC236}">
                <a16:creationId xmlns="" xmlns:a16="http://schemas.microsoft.com/office/drawing/2014/main" id="{31F46B1F-248A-43C3-AE8F-F43F4975D505}"/>
              </a:ext>
            </a:extLst>
          </p:cNvPr>
          <p:cNvSpPr/>
          <p:nvPr/>
        </p:nvSpPr>
        <p:spPr>
          <a:xfrm>
            <a:off x="772205" y="2705588"/>
            <a:ext cx="6570910" cy="2922782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lvl="0" indent="-457200" algn="just">
              <a:lnSpc>
                <a:spcPct val="107000"/>
              </a:lnSpc>
              <a:buClr>
                <a:srgbClr val="C00000"/>
              </a:buClr>
              <a:buSzPct val="100000"/>
              <a:buAutoNum type="arabicPeriod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Kendimizin 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ve bebeğin güvenliğinden emin 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olunur.</a:t>
            </a:r>
          </a:p>
          <a:p>
            <a:pPr marL="457200" lvl="0" indent="-457200" algn="just">
              <a:lnSpc>
                <a:spcPct val="107000"/>
              </a:lnSpc>
              <a:buClr>
                <a:srgbClr val="C00000"/>
              </a:buClr>
              <a:buSzPct val="100000"/>
              <a:buAutoNum type="arabicPeriod"/>
            </a:pPr>
            <a:endParaRPr lang="tr-TR" sz="2800" dirty="0" smtClean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lnSpc>
                <a:spcPct val="107000"/>
              </a:lnSpc>
              <a:buClr>
                <a:srgbClr val="C00000"/>
              </a:buClr>
              <a:buSzPct val="100000"/>
              <a:buAutoNum type="arabicPeriod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Ayak 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tabanına hafifçe vurularak bilinç durumu kontrol 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edilir.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49456" t="29045" r="3183" b="4392"/>
          <a:stretch/>
        </p:blipFill>
        <p:spPr>
          <a:xfrm>
            <a:off x="8188656" y="2591102"/>
            <a:ext cx="2901615" cy="315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6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32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816342" y="2626572"/>
            <a:ext cx="6062130" cy="2928068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800" b="1" u="sng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Eğer bilinç yok ise;</a:t>
            </a:r>
          </a:p>
          <a:p>
            <a:pPr lvl="0" algn="just">
              <a:lnSpc>
                <a:spcPct val="150000"/>
              </a:lnSpc>
              <a:buClr>
                <a:srgbClr val="C00000"/>
              </a:buClr>
              <a:buSzPct val="100000"/>
            </a:pPr>
            <a:r>
              <a:rPr lang="tr-TR" sz="2800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Çevreden yüksek sesle yardım çağrılır; </a:t>
            </a:r>
            <a:r>
              <a:rPr lang="tr-TR" sz="28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112 </a:t>
            </a: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aratılır.</a:t>
            </a:r>
          </a:p>
          <a:p>
            <a:pPr lvl="0"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800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Bebek sert zemine sırt üstü 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yatırılır.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382555" y="1377778"/>
            <a:ext cx="11458215" cy="60114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BEBEKLERDE</a:t>
            </a:r>
            <a:r>
              <a:rPr lang="es-ES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(</a:t>
            </a:r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0</a:t>
            </a:r>
            <a:r>
              <a:rPr lang="es-ES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</a:t>
            </a:r>
            <a:r>
              <a:rPr lang="es-ES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YAŞ) TEMEL YAŞAM DESTEĞİ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56843" t="40359" r="1456" b="6015"/>
          <a:stretch/>
        </p:blipFill>
        <p:spPr>
          <a:xfrm>
            <a:off x="7698737" y="2487494"/>
            <a:ext cx="3521124" cy="320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2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33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53143" y="2562230"/>
            <a:ext cx="7633739" cy="3209498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just">
              <a:buClr>
                <a:srgbClr val="C00000"/>
              </a:buClr>
              <a:buSzPct val="75000"/>
            </a:pPr>
            <a:r>
              <a:rPr lang="tr-TR" sz="2800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İlk 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yardımcı 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temel yaşam desteği uygulayacağı pozisyonu alır (yerde uygulama yapacak ise diz çöker, masa 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vb. 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yerde uygulama yapacak ise ayakta durur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buClr>
                <a:srgbClr val="C00000"/>
              </a:buClr>
              <a:buSzPct val="75000"/>
            </a:pPr>
            <a:r>
              <a:rPr lang="tr-TR" sz="2800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6. 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Bebeğin boynunu ve göğsünü saran giysiler 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açılır.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382555" y="1349503"/>
            <a:ext cx="11458215" cy="5882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BEBEKLERDE</a:t>
            </a:r>
            <a:r>
              <a:rPr lang="es-ES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(</a:t>
            </a:r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0</a:t>
            </a:r>
            <a:r>
              <a:rPr lang="es-ES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</a:t>
            </a:r>
            <a:r>
              <a:rPr lang="es-ES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YAŞ) TEMEL YAŞAM DESTEĞİ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62919" t="24822" r="1329" b="6091"/>
          <a:stretch/>
        </p:blipFill>
        <p:spPr>
          <a:xfrm>
            <a:off x="8775510" y="2283568"/>
            <a:ext cx="2464887" cy="354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1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34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53143" y="2614501"/>
            <a:ext cx="8067775" cy="3194656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r>
              <a:rPr lang="tr-TR" sz="2800" dirty="0">
                <a:solidFill>
                  <a:srgbClr val="C00000"/>
                </a:solidFill>
              </a:rPr>
              <a:t>7. </a:t>
            </a:r>
            <a:r>
              <a:rPr lang="tr-TR" sz="2800" dirty="0">
                <a:solidFill>
                  <a:schemeClr val="tx1"/>
                </a:solidFill>
              </a:rPr>
              <a:t>Ağız içi gözle kontrol edilir; hava yolu tıkanıklığına neden olan yabancı cisim var ise </a:t>
            </a:r>
            <a:r>
              <a:rPr lang="tr-TR" sz="2800" dirty="0" smtClean="0">
                <a:solidFill>
                  <a:schemeClr val="tx1"/>
                </a:solidFill>
              </a:rPr>
              <a:t>çıkartılır.</a:t>
            </a:r>
            <a:endParaRPr lang="tr-TR" sz="2800" dirty="0">
              <a:solidFill>
                <a:schemeClr val="tx1"/>
              </a:solidFill>
            </a:endParaRPr>
          </a:p>
          <a:p>
            <a:r>
              <a:rPr lang="tr-TR" sz="2800" dirty="0">
                <a:solidFill>
                  <a:srgbClr val="C00000"/>
                </a:solidFill>
              </a:rPr>
              <a:t>8. </a:t>
            </a:r>
            <a:r>
              <a:rPr lang="tr-TR" sz="2800" dirty="0">
                <a:solidFill>
                  <a:schemeClr val="tx1"/>
                </a:solidFill>
              </a:rPr>
              <a:t>Hava yolunu açmak için, bir el bebeğin alnına, diğer elin iki parmağı çene kemiğine koyulup baş hafifçe yukarı geri itilerek </a:t>
            </a:r>
            <a:r>
              <a:rPr lang="tr-TR" sz="2800" dirty="0" smtClean="0">
                <a:solidFill>
                  <a:schemeClr val="tx1"/>
                </a:solidFill>
              </a:rPr>
              <a:t>eğilir</a:t>
            </a:r>
            <a:r>
              <a:rPr lang="tr-TR" sz="2800" dirty="0">
                <a:solidFill>
                  <a:schemeClr val="tx1"/>
                </a:solidFill>
              </a:rPr>
              <a:t>,</a:t>
            </a:r>
            <a:r>
              <a:rPr lang="tr-TR" sz="2800" b="1" dirty="0" smtClean="0">
                <a:solidFill>
                  <a:srgbClr val="C00000"/>
                </a:solidFill>
              </a:rPr>
              <a:t> </a:t>
            </a:r>
            <a:r>
              <a:rPr lang="tr-TR" sz="2800" b="1" dirty="0">
                <a:solidFill>
                  <a:srgbClr val="C00000"/>
                </a:solidFill>
              </a:rPr>
              <a:t>baş geri çene yukarı pozisyonu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tr-TR" sz="2800" dirty="0" smtClean="0">
                <a:solidFill>
                  <a:schemeClr val="tx1"/>
                </a:solidFill>
              </a:rPr>
              <a:t>verilir.</a:t>
            </a:r>
            <a:endParaRPr lang="tr-TR" sz="2800" dirty="0">
              <a:solidFill>
                <a:schemeClr val="tx1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382555" y="1349503"/>
            <a:ext cx="11458215" cy="6294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BEBEKLERDE</a:t>
            </a:r>
            <a:r>
              <a:rPr lang="es-ES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(</a:t>
            </a:r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0</a:t>
            </a:r>
            <a:r>
              <a:rPr lang="es-ES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</a:t>
            </a:r>
            <a:r>
              <a:rPr lang="es-ES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YAŞ) TEMEL YAŞAM DESTEĞİ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59248" t="23971" r="3819" b="8232"/>
          <a:stretch/>
        </p:blipFill>
        <p:spPr>
          <a:xfrm>
            <a:off x="8927264" y="2415821"/>
            <a:ext cx="2670687" cy="35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4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35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989503" y="2228722"/>
            <a:ext cx="10053247" cy="3788620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r>
              <a:rPr lang="tr-TR" sz="2800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9.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Bebeğin solunum yapıp yapmadığı </a:t>
            </a:r>
            <a:r>
              <a:rPr lang="tr-TR" sz="28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bak-dinle-hisset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yöntemiyle 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tr-TR" sz="2800" b="1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10 </a:t>
            </a:r>
            <a:r>
              <a:rPr lang="tr-TR" sz="28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saniye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süre ile kontrol edilir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endParaRPr lang="tr-TR" sz="12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Göğüs 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kafesinin solunum hareketlerine 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bakılır.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Eğilip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kulağını 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hastanın ağzına yaklaştırarak solunum dinlenirken diğer el göğüs üzerine hafifçe yerleştirilerek 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hissedilir.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287020" y="1375666"/>
            <a:ext cx="11458215" cy="56118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BEBEKLERDE</a:t>
            </a:r>
            <a:r>
              <a:rPr lang="es-ES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(</a:t>
            </a:r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0</a:t>
            </a:r>
            <a:r>
              <a:rPr lang="es-ES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</a:t>
            </a:r>
            <a:r>
              <a:rPr lang="es-ES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YAŞ) TEMEL YAŞAM DESTEĞİ</a:t>
            </a:r>
          </a:p>
        </p:txBody>
      </p:sp>
    </p:spTree>
    <p:extLst>
      <p:ext uri="{BB962C8B-B14F-4D97-AF65-F5344CB8AC3E}">
        <p14:creationId xmlns:p14="http://schemas.microsoft.com/office/powerpoint/2010/main" val="167869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36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736979" y="2446991"/>
            <a:ext cx="7888406" cy="3271422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just">
              <a:buClr>
                <a:srgbClr val="C00000"/>
              </a:buClr>
              <a:buSzPct val="75000"/>
            </a:pPr>
            <a:r>
              <a:rPr lang="tr-TR" sz="2800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10.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Solunum yoksa; </a:t>
            </a:r>
            <a:r>
              <a:rPr lang="tr-TR" sz="2800" b="1" u="sng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ağız dolusu nefes 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alınır, ağız bebeğin ağız ve burnunu içine alacak şekilde 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yerleştirilir.</a:t>
            </a:r>
          </a:p>
          <a:p>
            <a:pPr lvl="0" algn="just">
              <a:buClr>
                <a:srgbClr val="C00000"/>
              </a:buClr>
              <a:buSzPct val="75000"/>
            </a:pPr>
            <a:endParaRPr lang="tr-TR" sz="12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buClr>
                <a:srgbClr val="C00000"/>
              </a:buClr>
              <a:buSzPct val="75000"/>
            </a:pPr>
            <a:r>
              <a:rPr lang="tr-TR" sz="2800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11.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Bebeğin göğsünü yükseltmeye yarayacak kadar her biri 1 saniye süren 2 solunum verilir, havanın geriye çıkması için zaman 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verilir.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382555" y="1349503"/>
            <a:ext cx="11458215" cy="54753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BEBEKLERDE</a:t>
            </a:r>
            <a:r>
              <a:rPr lang="es-ES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(</a:t>
            </a:r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0</a:t>
            </a:r>
            <a:r>
              <a:rPr lang="es-ES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</a:t>
            </a:r>
            <a:r>
              <a:rPr lang="es-ES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YAŞ) TEMEL YAŞAM DESTEĞİ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69266" t="37172" b="19528"/>
          <a:stretch/>
        </p:blipFill>
        <p:spPr>
          <a:xfrm>
            <a:off x="9021573" y="2802203"/>
            <a:ext cx="2576378" cy="272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0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37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37267" y="2247017"/>
            <a:ext cx="10960684" cy="3719020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700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12. </a:t>
            </a:r>
            <a:r>
              <a:rPr lang="tr-TR" sz="27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Kalp/ göğüs </a:t>
            </a:r>
            <a:r>
              <a:rPr lang="tr-TR" sz="27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basısı uygulamak için bebeğin (</a:t>
            </a:r>
            <a:r>
              <a:rPr lang="tr-TR" sz="27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iki meme başının altındaki hattın ortası göğüs merkezini oluşturur</a:t>
            </a:r>
            <a:r>
              <a:rPr lang="tr-TR" sz="27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) göğüs merkezi </a:t>
            </a:r>
            <a:r>
              <a:rPr lang="tr-TR" sz="27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belirlenir.</a:t>
            </a:r>
            <a:endParaRPr lang="tr-TR" sz="27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700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13. </a:t>
            </a:r>
            <a:r>
              <a:rPr lang="tr-TR" sz="27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Bir elin orta ve </a:t>
            </a:r>
            <a:r>
              <a:rPr lang="tr-TR" sz="27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7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yüzük parmağı bebeğin göğüs merkezine </a:t>
            </a:r>
            <a:r>
              <a:rPr lang="tr-TR" sz="27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yerleştirilir.</a:t>
            </a:r>
            <a:endParaRPr lang="tr-TR" sz="27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700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14. </a:t>
            </a:r>
            <a:r>
              <a:rPr lang="tr-TR" sz="2700" b="1" u="sng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Göğüs kemiği </a:t>
            </a:r>
            <a:r>
              <a:rPr lang="tr-TR" sz="2700" b="1" u="sng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4 cm </a:t>
            </a:r>
            <a:r>
              <a:rPr lang="tr-TR" sz="2700" b="1" u="sng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aşağı </a:t>
            </a:r>
            <a:r>
              <a:rPr lang="tr-TR" sz="27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inecek şekilde </a:t>
            </a:r>
            <a:r>
              <a:rPr lang="tr-TR" sz="27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(yandan </a:t>
            </a:r>
            <a:r>
              <a:rPr lang="tr-TR" sz="27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bakıldığında göğüs yüksekliğinin 1/3’ü kadar) 30 göğüs/kalp basısı uygulanır, bu işlemin hızı dakikada </a:t>
            </a:r>
            <a:r>
              <a:rPr lang="tr-TR" sz="27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100 bası </a:t>
            </a:r>
            <a:r>
              <a:rPr lang="tr-TR" sz="27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olacak şekilde </a:t>
            </a:r>
            <a:r>
              <a:rPr lang="tr-TR" sz="27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ayarlanır.</a:t>
            </a: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396439" y="1354338"/>
            <a:ext cx="11458215" cy="51540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BEBEKLERDE (0-1 YAŞ) TEMEL YAŞAM DESTEĞİ</a:t>
            </a:r>
          </a:p>
        </p:txBody>
      </p:sp>
    </p:spTree>
    <p:extLst>
      <p:ext uri="{BB962C8B-B14F-4D97-AF65-F5344CB8AC3E}">
        <p14:creationId xmlns:p14="http://schemas.microsoft.com/office/powerpoint/2010/main" val="75143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38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546328" y="2283568"/>
            <a:ext cx="8543081" cy="3534604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just">
              <a:buClr>
                <a:srgbClr val="C00000"/>
              </a:buClr>
              <a:buSzPct val="75000"/>
            </a:pPr>
            <a:r>
              <a:rPr lang="tr-TR" sz="2800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15. 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Bebeğe 30 kalp masajından (göğüs/kalp basısı) sonra 2 solunum yaptırılır (</a:t>
            </a:r>
            <a:r>
              <a:rPr lang="tr-TR" sz="28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30;2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lvl="0" algn="just">
              <a:buClr>
                <a:srgbClr val="C00000"/>
              </a:buClr>
              <a:buSzPct val="75000"/>
            </a:pPr>
            <a:endParaRPr lang="tr-TR" sz="12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buClr>
                <a:srgbClr val="C00000"/>
              </a:buClr>
              <a:buSzPct val="75000"/>
            </a:pPr>
            <a:r>
              <a:rPr lang="tr-TR" sz="2800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16. </a:t>
            </a:r>
            <a:r>
              <a:rPr lang="tr-TR" sz="2800" u="sng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İlkyardımcı yalnız </a:t>
            </a:r>
            <a:r>
              <a:rPr lang="tr-TR" sz="2800" u="sng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ise</a:t>
            </a:r>
            <a:r>
              <a:rPr lang="tr-TR" sz="2800" u="sng" dirty="0" smtClean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r>
              <a:rPr lang="tr-TR" sz="2800" b="1" u="sng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800" b="1" u="sng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30;2 </a:t>
            </a:r>
            <a:r>
              <a:rPr lang="tr-TR" sz="2800" u="sng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göğüs basısının </a:t>
            </a:r>
            <a:r>
              <a:rPr lang="tr-TR" sz="2800" b="1" u="sng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5 tur </a:t>
            </a:r>
            <a:r>
              <a:rPr lang="tr-TR" sz="2800" u="sng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tekrarından sonra </a:t>
            </a:r>
            <a:r>
              <a:rPr lang="tr-TR" sz="2800" b="1" u="sng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112</a:t>
            </a:r>
            <a:r>
              <a:rPr lang="tr-TR" sz="2800" u="sng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’yi kendisi </a:t>
            </a:r>
            <a:r>
              <a:rPr lang="tr-TR" sz="2800" u="sng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arar</a:t>
            </a:r>
            <a:r>
              <a:rPr lang="tr-TR" sz="2800" u="sng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tr-TR" sz="2800" u="sng" dirty="0" smtClean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buClr>
                <a:srgbClr val="C00000"/>
              </a:buClr>
              <a:buSzPct val="75000"/>
            </a:pPr>
            <a:endParaRPr lang="tr-TR" sz="1200" u="sng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buClr>
                <a:srgbClr val="C00000"/>
              </a:buClr>
              <a:buSzPct val="75000"/>
            </a:pPr>
            <a:r>
              <a:rPr lang="tr-TR" sz="2800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17. 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Temel yaşam desteğine bebeğin yaşamsal refleksleri ya da tıbbi yardım gelene kadar kesintisiz devam edilir.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382555" y="1360085"/>
            <a:ext cx="11458215" cy="59338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BEBEKLERDE (0-1 YAŞ) TEMEL YAŞAM DESTEĞİ</a:t>
            </a:r>
          </a:p>
        </p:txBody>
      </p:sp>
      <p:pic>
        <p:nvPicPr>
          <p:cNvPr id="1026" name="Picture 2" descr="File:CPR Infant.png - Wikimedia Commo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/>
          <a:stretch/>
        </p:blipFill>
        <p:spPr bwMode="auto">
          <a:xfrm>
            <a:off x="9307774" y="2283568"/>
            <a:ext cx="2164636" cy="377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35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39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523114" y="1383622"/>
            <a:ext cx="11119827" cy="622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OTOMATİK EKSTERNAL DEFİBRİLATÖR (OED) </a:t>
            </a:r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KULLANIMI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57" y="2642138"/>
            <a:ext cx="4904784" cy="2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5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</a:t>
            </a:fld>
            <a:endParaRPr lang="tr-TR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627005" y="2265511"/>
            <a:ext cx="10865262" cy="3758092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12700" lvl="0">
              <a:spcBef>
                <a:spcPts val="1789"/>
              </a:spcBef>
              <a:buClr>
                <a:srgbClr val="C00000"/>
              </a:buClr>
              <a:buSzPct val="75000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b="1" spc="-5" dirty="0" smtClean="0">
                <a:solidFill>
                  <a:srgbClr val="C00000"/>
                </a:solidFill>
                <a:cs typeface="Arial"/>
              </a:rPr>
              <a:t>Kalp durması: </a:t>
            </a: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Bilinci kapalı kişide kalp atımının olmaması durumudur.</a:t>
            </a:r>
            <a:endParaRPr lang="tr-TR" sz="2800" spc="-5" dirty="0">
              <a:solidFill>
                <a:prstClr val="black"/>
              </a:solidFill>
              <a:cs typeface="Arial"/>
            </a:endParaRPr>
          </a:p>
          <a:p>
            <a:pPr marL="469900" lvl="0" indent="-457200">
              <a:spcBef>
                <a:spcPts val="1789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Kalp durmasına en kısa sürede müdahale edilmezse dokuların oksijenlenmesi bozulacağı için beyin hasarı oluşur.</a:t>
            </a:r>
          </a:p>
          <a:p>
            <a:pPr marL="927100" lvl="1" indent="-457200"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Kişide solunumunun olmaması,</a:t>
            </a:r>
          </a:p>
          <a:p>
            <a:pPr marL="927100" lvl="1" indent="-457200"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Bilincin kapalı olması,</a:t>
            </a:r>
          </a:p>
          <a:p>
            <a:pPr marL="927100" lvl="1" indent="-457200"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Hiç hareket etmemesi,</a:t>
            </a:r>
          </a:p>
          <a:p>
            <a:pPr marL="927100" lvl="1" indent="-457200"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Uyaranlara cevap vermemesi</a:t>
            </a:r>
            <a:r>
              <a:rPr lang="tr-TR" sz="2800" b="1" spc="-5" dirty="0" smtClean="0">
                <a:solidFill>
                  <a:srgbClr val="C00000"/>
                </a:solidFill>
                <a:cs typeface="Arial"/>
              </a:rPr>
              <a:t> kalp durmasının belirtisidir.</a:t>
            </a:r>
            <a:endParaRPr lang="tr-TR" sz="2800" b="1" spc="-5" dirty="0">
              <a:solidFill>
                <a:srgbClr val="C00000"/>
              </a:solidFill>
              <a:cs typeface="Arial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53491" y="1381561"/>
            <a:ext cx="1121229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TEMEL YAŞAM DESTEĞİ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27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40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53143" y="2234002"/>
            <a:ext cx="8728684" cy="3795876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55600" indent="-342900">
              <a:spcBef>
                <a:spcPts val="154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32790" algn="l"/>
                <a:tab pos="1192530" algn="l"/>
              </a:tabLst>
            </a:pPr>
            <a:r>
              <a:rPr lang="tr-TR" sz="2800" dirty="0">
                <a:cs typeface="Times New Roman"/>
              </a:rPr>
              <a:t> </a:t>
            </a:r>
            <a:r>
              <a:rPr lang="tr-TR" sz="2800" dirty="0">
                <a:cs typeface="Arial"/>
              </a:rPr>
              <a:t>OED, bir </a:t>
            </a:r>
            <a:r>
              <a:rPr lang="tr-TR" sz="2800" dirty="0" err="1">
                <a:cs typeface="Arial"/>
              </a:rPr>
              <a:t>defibrilatör</a:t>
            </a:r>
            <a:r>
              <a:rPr lang="tr-TR" sz="2800" dirty="0">
                <a:cs typeface="Arial"/>
              </a:rPr>
              <a:t> türüdür ve </a:t>
            </a:r>
            <a:r>
              <a:rPr lang="tr-TR" sz="2800" dirty="0" err="1">
                <a:cs typeface="Arial"/>
              </a:rPr>
              <a:t>defibrilatörler</a:t>
            </a:r>
            <a:r>
              <a:rPr lang="tr-TR" sz="2800" dirty="0">
                <a:cs typeface="Arial"/>
              </a:rPr>
              <a:t> </a:t>
            </a:r>
            <a:r>
              <a:rPr lang="tr-TR" sz="2800" b="1" dirty="0">
                <a:cs typeface="Arial"/>
              </a:rPr>
              <a:t>kalbe şok uygulaması yapmaya yarayan </a:t>
            </a:r>
            <a:r>
              <a:rPr lang="tr-TR" sz="2800" dirty="0">
                <a:cs typeface="Arial"/>
              </a:rPr>
              <a:t>cihazlardır. </a:t>
            </a:r>
          </a:p>
          <a:p>
            <a:pPr marL="355600" indent="-342900">
              <a:spcBef>
                <a:spcPts val="154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32790" algn="l"/>
                <a:tab pos="1192530" algn="l"/>
              </a:tabLst>
            </a:pPr>
            <a:r>
              <a:rPr lang="tr-TR" sz="2800" dirty="0">
                <a:cs typeface="Arial"/>
              </a:rPr>
              <a:t> </a:t>
            </a:r>
            <a:r>
              <a:rPr lang="tr-TR" sz="2800" b="1" dirty="0">
                <a:cs typeface="Arial"/>
              </a:rPr>
              <a:t>OED, ani kalp durması </a:t>
            </a:r>
            <a:r>
              <a:rPr lang="tr-TR" sz="2800" dirty="0">
                <a:cs typeface="Arial"/>
              </a:rPr>
              <a:t>sırasında göğse yapıştırılan </a:t>
            </a:r>
            <a:r>
              <a:rPr lang="tr-TR" sz="2800" dirty="0" err="1">
                <a:cs typeface="Arial"/>
              </a:rPr>
              <a:t>pedler</a:t>
            </a:r>
            <a:r>
              <a:rPr lang="tr-TR" sz="2800" dirty="0">
                <a:cs typeface="Arial"/>
              </a:rPr>
              <a:t> (elektrotlar) vasıtası ile kalbe şok verilmesini sağlar.</a:t>
            </a:r>
          </a:p>
          <a:p>
            <a:pPr marL="355600" indent="-342900">
              <a:spcBef>
                <a:spcPts val="1540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32790" algn="l"/>
                <a:tab pos="1192530" algn="l"/>
              </a:tabLst>
            </a:pPr>
            <a:r>
              <a:rPr lang="tr-TR" sz="2800" dirty="0">
                <a:cs typeface="Arial"/>
              </a:rPr>
              <a:t> Bu cihazlar OED kullanımını kapsayan </a:t>
            </a:r>
            <a:r>
              <a:rPr lang="tr-TR" sz="2800" b="1" dirty="0">
                <a:cs typeface="Arial"/>
              </a:rPr>
              <a:t>ilk yardım eğitimi almış herkes</a:t>
            </a:r>
            <a:r>
              <a:rPr lang="tr-TR" sz="2800" dirty="0">
                <a:cs typeface="Arial"/>
              </a:rPr>
              <a:t> tarafından kullanılabilir.</a:t>
            </a:r>
            <a:endParaRPr lang="tr-TR" sz="2800" dirty="0">
              <a:cs typeface="Arial" panose="020B060402020202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82171" y="1356326"/>
            <a:ext cx="1121229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OED TANITIMI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6551" y="2415821"/>
            <a:ext cx="1981400" cy="337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7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41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519402" y="2156347"/>
            <a:ext cx="8351642" cy="4152868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b="1" kern="0" dirty="0">
                <a:solidFill>
                  <a:srgbClr val="C00000"/>
                </a:solidFill>
                <a:cs typeface="Arial"/>
              </a:rPr>
              <a:t>Tam otomatik OED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tr-TR" altLang="tr-TR" sz="2800" kern="0" dirty="0">
                <a:solidFill>
                  <a:srgbClr val="000000"/>
                </a:solidFill>
                <a:cs typeface="Arial"/>
              </a:rPr>
              <a:t>Kalpteki düzensiz ritmi tanıyan ve şok uygulaması için ilk yardımcının herhangi bir </a:t>
            </a:r>
            <a:r>
              <a:rPr lang="tr-TR" altLang="tr-TR" sz="2800" b="1" kern="0" dirty="0">
                <a:solidFill>
                  <a:srgbClr val="000000"/>
                </a:solidFill>
                <a:cs typeface="Arial"/>
              </a:rPr>
              <a:t>düğmeye basmasına gerek olmayan </a:t>
            </a:r>
            <a:r>
              <a:rPr lang="tr-TR" altLang="tr-TR" sz="2800" kern="0" dirty="0">
                <a:solidFill>
                  <a:srgbClr val="000000"/>
                </a:solidFill>
                <a:cs typeface="Arial"/>
              </a:rPr>
              <a:t>cihazlardır. </a:t>
            </a:r>
            <a:endParaRPr lang="tr-TR" altLang="tr-TR" sz="2800" kern="0" dirty="0" smtClean="0">
              <a:solidFill>
                <a:srgbClr val="000000"/>
              </a:solidFill>
              <a:cs typeface="Arial"/>
            </a:endParaRPr>
          </a:p>
          <a:p>
            <a:pPr marL="355600" indent="-342900">
              <a:spcBef>
                <a:spcPts val="815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41045" algn="l"/>
                <a:tab pos="1003935" algn="l"/>
              </a:tabLst>
            </a:pPr>
            <a:r>
              <a:rPr lang="tr-TR" sz="2800" b="1" dirty="0">
                <a:solidFill>
                  <a:srgbClr val="C00000"/>
                </a:solidFill>
                <a:cs typeface="Arial"/>
              </a:rPr>
              <a:t>Yarı otomatik OED</a:t>
            </a:r>
          </a:p>
          <a:p>
            <a:pPr marL="12700">
              <a:spcBef>
                <a:spcPts val="815"/>
              </a:spcBef>
              <a:buClr>
                <a:srgbClr val="C00000"/>
              </a:buClr>
              <a:tabLst>
                <a:tab pos="741045" algn="l"/>
                <a:tab pos="1003935" algn="l"/>
              </a:tabLst>
            </a:pPr>
            <a:r>
              <a:rPr lang="tr-TR" sz="2800" dirty="0">
                <a:cs typeface="Arial"/>
              </a:rPr>
              <a:t>Kalpteki düzensiz ritmi tanıyan ve şok uygulaması için ilk yardımcının cihaz üzerindeki </a:t>
            </a:r>
            <a:r>
              <a:rPr lang="tr-TR" sz="2800" b="1" dirty="0">
                <a:cs typeface="Arial"/>
              </a:rPr>
              <a:t>şok düğmesine basması gereken </a:t>
            </a:r>
            <a:r>
              <a:rPr lang="tr-TR" sz="2800" dirty="0">
                <a:cs typeface="Arial"/>
              </a:rPr>
              <a:t>cihazlardır</a:t>
            </a:r>
            <a:r>
              <a:rPr lang="tr-TR" sz="2800" dirty="0" smtClean="0">
                <a:cs typeface="Arial"/>
              </a:rPr>
              <a:t>.</a:t>
            </a:r>
            <a:endParaRPr lang="tr-TR" sz="2800" dirty="0">
              <a:cs typeface="Arial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519402" y="1381866"/>
            <a:ext cx="1121229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sz="3200" b="1" dirty="0"/>
              <a:t>OED ÇEŞİTLERİ NELERDİR?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699" y="2786606"/>
            <a:ext cx="2322528" cy="227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5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42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499852" y="2278805"/>
            <a:ext cx="11011997" cy="1269613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/>
              <a:t>OED kullanımı “Temel Yaşam Desteği” uygulaması içerisinde yer alır ve hayatı tehdit eden kalp ritimlerinin geri döndürülmesinde kullanılır.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317241" y="1356326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sz="3200" b="1" dirty="0"/>
              <a:t>OED  KULLANILAN DURUMLAR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243" y="3872558"/>
            <a:ext cx="6923214" cy="239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4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43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1062332" y="2274312"/>
            <a:ext cx="10126430" cy="3189150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700" dirty="0"/>
              <a:t>OED hasta/yaralının </a:t>
            </a:r>
            <a:r>
              <a:rPr lang="tr-TR" sz="2700" b="1" dirty="0"/>
              <a:t>solunumunu</a:t>
            </a:r>
            <a:r>
              <a:rPr lang="tr-TR" sz="2700" dirty="0"/>
              <a:t> </a:t>
            </a:r>
            <a:r>
              <a:rPr lang="tr-TR" sz="2700" b="1" dirty="0"/>
              <a:t>değerlendirmez.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700" dirty="0" smtClean="0">
                <a:solidFill>
                  <a:schemeClr val="tx1"/>
                </a:solidFill>
              </a:rPr>
              <a:t>Yetişkinlerde </a:t>
            </a:r>
            <a:r>
              <a:rPr lang="tr-TR" sz="2700" dirty="0">
                <a:solidFill>
                  <a:schemeClr val="tx1"/>
                </a:solidFill>
              </a:rPr>
              <a:t>ilkyardımcı yalnız ise </a:t>
            </a:r>
            <a:r>
              <a:rPr lang="tr-TR" sz="2700" dirty="0" err="1">
                <a:solidFill>
                  <a:schemeClr val="tx1"/>
                </a:solidFill>
              </a:rPr>
              <a:t>OED’yi</a:t>
            </a:r>
            <a:r>
              <a:rPr lang="tr-TR" sz="2700" dirty="0">
                <a:solidFill>
                  <a:schemeClr val="tx1"/>
                </a:solidFill>
              </a:rPr>
              <a:t> almaya gitmez </a:t>
            </a:r>
            <a:r>
              <a:rPr lang="tr-TR" sz="2700" b="1" dirty="0">
                <a:solidFill>
                  <a:schemeClr val="tx1"/>
                </a:solidFill>
              </a:rPr>
              <a:t>hasta/yaralıyı yalnız bırakmaz.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700" dirty="0" err="1"/>
              <a:t>Pedlerin</a:t>
            </a:r>
            <a:r>
              <a:rPr lang="tr-TR" sz="2700" dirty="0"/>
              <a:t> yapışacağı bölgenin </a:t>
            </a:r>
            <a:r>
              <a:rPr lang="tr-TR" sz="2700" b="1" dirty="0"/>
              <a:t>kuru</a:t>
            </a:r>
            <a:r>
              <a:rPr lang="tr-TR" sz="2700" dirty="0"/>
              <a:t> olması gerekir. Eğer hasta/yaralının göğsünde ıslaklık varsa </a:t>
            </a:r>
            <a:r>
              <a:rPr lang="tr-TR" sz="2700" dirty="0" err="1"/>
              <a:t>pedler</a:t>
            </a:r>
            <a:r>
              <a:rPr lang="tr-TR" sz="2700" dirty="0"/>
              <a:t> yerleştirilmeden önce göğüs kurulanmalıdır. 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436937" y="1331924"/>
            <a:ext cx="11377220" cy="68794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sz="3000" b="1" dirty="0"/>
              <a:t>OED KULLANIMI SIRASINDA DİKKAT EDİLMESİ GEREKEN GENEL İLKELER</a:t>
            </a:r>
            <a:endParaRPr lang="tr-TR" altLang="tr-TR" sz="3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0737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44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436937" y="1337481"/>
            <a:ext cx="11377220" cy="67226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sz="3000" b="1" dirty="0"/>
              <a:t>OED KULLANIMI SIRASINDA DİKKAT EDİLMESİ GEREKEN GENEL İLKELER</a:t>
            </a:r>
            <a:endParaRPr lang="tr-TR" altLang="tr-TR" sz="3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1009308" y="2415821"/>
            <a:ext cx="10232478" cy="3208269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indent="-4572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/>
              <a:t>Hastanın göğsünün kıllı olması, boyun ve/veya göğüste takı vb. şeylerin bulunması </a:t>
            </a:r>
            <a:r>
              <a:rPr lang="tr-TR" sz="2800" b="1" dirty="0" err="1"/>
              <a:t>pedlerin</a:t>
            </a:r>
            <a:r>
              <a:rPr lang="tr-TR" sz="2800" b="1" dirty="0"/>
              <a:t> iletiminde sorun yaratır.</a:t>
            </a:r>
            <a:r>
              <a:rPr lang="tr-TR" sz="2800" dirty="0"/>
              <a:t> Bu durumlarda cihazın yanında bulunan ilk yardım kiti içerisindeki makas, eldiven, tıraş bıçağı vb. malzemeler kullanılabilir. </a:t>
            </a:r>
          </a:p>
          <a:p>
            <a:pPr marL="457200" indent="-4572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/>
              <a:t>Takı ve benzerleri ayrı bir poşet içerisinde muhafaza edilmelidir. </a:t>
            </a:r>
          </a:p>
        </p:txBody>
      </p:sp>
    </p:spTree>
    <p:extLst>
      <p:ext uri="{BB962C8B-B14F-4D97-AF65-F5344CB8AC3E}">
        <p14:creationId xmlns:p14="http://schemas.microsoft.com/office/powerpoint/2010/main" val="386151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45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504967" y="2224022"/>
            <a:ext cx="8415376" cy="3843130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lvl="0" indent="-457200" fontAlgn="base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err="1">
                <a:solidFill>
                  <a:srgbClr val="000000"/>
                </a:solidFill>
                <a:cs typeface="Arial" panose="020B0604020202020204" pitchFamily="34" charset="0"/>
              </a:rPr>
              <a:t>Pedlerin</a:t>
            </a:r>
            <a:r>
              <a:rPr lang="tr-TR" altLang="tr-TR" sz="2800" dirty="0">
                <a:solidFill>
                  <a:srgbClr val="000000"/>
                </a:solidFill>
                <a:cs typeface="Arial" panose="020B0604020202020204" pitchFamily="34" charset="0"/>
              </a:rPr>
              <a:t> yapıştırılacağı bölgede </a:t>
            </a:r>
            <a:r>
              <a:rPr lang="tr-TR" altLang="tr-TR" sz="2800" b="1" dirty="0">
                <a:solidFill>
                  <a:srgbClr val="000000"/>
                </a:solidFill>
                <a:cs typeface="Arial" panose="020B0604020202020204" pitchFamily="34" charset="0"/>
              </a:rPr>
              <a:t>açık yara varsa, </a:t>
            </a:r>
            <a:r>
              <a:rPr lang="tr-TR" altLang="tr-TR" sz="2800" b="1" dirty="0" err="1">
                <a:solidFill>
                  <a:srgbClr val="000000"/>
                </a:solidFill>
                <a:cs typeface="Arial" panose="020B0604020202020204" pitchFamily="34" charset="0"/>
              </a:rPr>
              <a:t>pedler</a:t>
            </a:r>
            <a:r>
              <a:rPr lang="tr-TR" altLang="tr-TR" sz="2800" b="1" dirty="0">
                <a:solidFill>
                  <a:srgbClr val="000000"/>
                </a:solidFill>
                <a:cs typeface="Arial" panose="020B0604020202020204" pitchFamily="34" charset="0"/>
              </a:rPr>
              <a:t> yara üzerine yapıştırılmamalıdır.</a:t>
            </a:r>
            <a:r>
              <a:rPr lang="tr-TR" altLang="tr-TR" sz="2800" dirty="0">
                <a:solidFill>
                  <a:srgbClr val="000000"/>
                </a:solidFill>
                <a:cs typeface="Arial" panose="020B0604020202020204" pitchFamily="34" charset="0"/>
              </a:rPr>
              <a:t> Ayrıca, göğüs bölgesinde yapıştırılmış ilaç bantları varsa öncelikle </a:t>
            </a:r>
            <a:r>
              <a:rPr lang="tr-TR" altLang="tr-TR" sz="2800" b="1" dirty="0">
                <a:solidFill>
                  <a:srgbClr val="000000"/>
                </a:solidFill>
                <a:cs typeface="Arial" panose="020B0604020202020204" pitchFamily="34" charset="0"/>
              </a:rPr>
              <a:t>bantlar çıkartılmalı ve sonra </a:t>
            </a:r>
            <a:r>
              <a:rPr lang="tr-TR" altLang="tr-TR" sz="2800" b="1" dirty="0" err="1">
                <a:solidFill>
                  <a:srgbClr val="000000"/>
                </a:solidFill>
                <a:cs typeface="Arial" panose="020B0604020202020204" pitchFamily="34" charset="0"/>
              </a:rPr>
              <a:t>pedler</a:t>
            </a:r>
            <a:r>
              <a:rPr lang="tr-TR" altLang="tr-TR" sz="2800" b="1" dirty="0">
                <a:solidFill>
                  <a:srgbClr val="000000"/>
                </a:solidFill>
                <a:cs typeface="Arial" panose="020B0604020202020204" pitchFamily="34" charset="0"/>
              </a:rPr>
              <a:t> yapıştırılmalıdır.</a:t>
            </a:r>
          </a:p>
          <a:p>
            <a:pPr marL="457200" lvl="0" indent="-457200" fontAlgn="base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>
                <a:solidFill>
                  <a:srgbClr val="000000"/>
                </a:solidFill>
                <a:cs typeface="Arial" panose="020B0604020202020204" pitchFamily="34" charset="0"/>
              </a:rPr>
              <a:t>Gebeler ve kalp pili olduğu bilinen hastalarda OED kullanılabilir ancak, </a:t>
            </a:r>
            <a:r>
              <a:rPr lang="tr-TR" altLang="tr-TR" sz="2800" dirty="0" err="1">
                <a:solidFill>
                  <a:srgbClr val="000000"/>
                </a:solidFill>
                <a:cs typeface="Arial" panose="020B0604020202020204" pitchFamily="34" charset="0"/>
              </a:rPr>
              <a:t>ped</a:t>
            </a:r>
            <a:r>
              <a:rPr lang="tr-TR" altLang="tr-TR" sz="2800" dirty="0">
                <a:solidFill>
                  <a:srgbClr val="000000"/>
                </a:solidFill>
                <a:cs typeface="Arial" panose="020B0604020202020204" pitchFamily="34" charset="0"/>
              </a:rPr>
              <a:t> kalp pili üzerine yapıştırılmamalı,  2,5 cm uzağına yapıştırılmalıdır. 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317241" y="1356326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lvl="0" algn="ctr"/>
            <a:r>
              <a:rPr lang="tr-TR" sz="3000" b="1" dirty="0">
                <a:solidFill>
                  <a:prstClr val="white"/>
                </a:solidFill>
              </a:rPr>
              <a:t>OED KULLANIMI SIRASINDA DİKKAT EDİLMESİ GEREKEN GENEL İLKELER</a:t>
            </a:r>
            <a:endParaRPr lang="tr-TR" altLang="tr-TR" sz="30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5831633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11393" t="7641" r="23174" b="2448"/>
          <a:stretch/>
        </p:blipFill>
        <p:spPr>
          <a:xfrm>
            <a:off x="9175112" y="3094710"/>
            <a:ext cx="2519349" cy="230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6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46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53143" y="2385228"/>
            <a:ext cx="7576457" cy="3201472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tr-TR" sz="2800" b="1" dirty="0"/>
              <a:t>OED; kalp ritmi analizi yaparken ve şok verirken hasta/yaralıya dokunulmamalıdır. </a:t>
            </a:r>
            <a:r>
              <a:rPr lang="tr-TR" sz="2800" dirty="0"/>
              <a:t>Ayrıca hasta/yaralının bulunduğu yüzey iletken özellikte ise temas edilmemelidir. 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tr-TR" sz="2800" dirty="0"/>
              <a:t>İlk yardımcı, aynı zamanda hasta/yaralıya dokunulmaması gerektiğini çevredekilere yüksek sesle söylemelidir.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317241" y="1356326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lvl="0" algn="ctr"/>
            <a:r>
              <a:rPr lang="tr-TR" sz="3000" b="1" dirty="0">
                <a:solidFill>
                  <a:prstClr val="white"/>
                </a:solidFill>
              </a:rPr>
              <a:t>OED KULLANIMI SIRASINDA DİKKAT EDİLMESİ GEREKEN GENEL İLKELER</a:t>
            </a:r>
            <a:endParaRPr lang="tr-TR" altLang="tr-TR" sz="30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5831633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933" y="2415821"/>
            <a:ext cx="2598519" cy="303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1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47</a:t>
            </a:fld>
            <a:endParaRPr lang="tr-TR" dirty="0"/>
          </a:p>
        </p:txBody>
      </p:sp>
      <p:sp>
        <p:nvSpPr>
          <p:cNvPr id="3" name="Metin kutusu 2"/>
          <p:cNvSpPr txBox="1"/>
          <p:nvPr/>
        </p:nvSpPr>
        <p:spPr>
          <a:xfrm>
            <a:off x="489855" y="1342039"/>
            <a:ext cx="11212290" cy="67783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lvl="0" algn="ctr"/>
            <a:r>
              <a:rPr lang="tr-TR" sz="3000" b="1" dirty="0">
                <a:solidFill>
                  <a:prstClr val="white"/>
                </a:solidFill>
              </a:rPr>
              <a:t>OED KULLANIMI SIRASINDA DİKKAT EDİLMESİ GEREKEN GENEL İLKELER</a:t>
            </a:r>
            <a:endParaRPr lang="tr-TR" altLang="tr-TR" sz="30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891083" y="2241609"/>
            <a:ext cx="10409834" cy="3176554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285750" lvl="0" indent="-28575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prstClr val="black"/>
                </a:solidFill>
                <a:cs typeface="Arial" panose="020B0604020202020204" pitchFamily="34" charset="0"/>
              </a:rPr>
              <a:t>OED ve “Temel Yaşam Desteği” uygulamasından sonra yaşam belirtisi gösteren hasta/yaralıya </a:t>
            </a:r>
            <a:r>
              <a:rPr lang="tr-TR" sz="2800" b="1" dirty="0">
                <a:solidFill>
                  <a:prstClr val="black"/>
                </a:solidFill>
                <a:cs typeface="Arial" panose="020B0604020202020204" pitchFamily="34" charset="0"/>
              </a:rPr>
              <a:t>kurtarma (iyileşme, derlenme) pozisyonu </a:t>
            </a:r>
            <a:r>
              <a:rPr lang="tr-TR" sz="2800" dirty="0">
                <a:solidFill>
                  <a:prstClr val="black"/>
                </a:solidFill>
                <a:cs typeface="Arial" panose="020B0604020202020204" pitchFamily="34" charset="0"/>
              </a:rPr>
              <a:t>verilmelidir.</a:t>
            </a:r>
          </a:p>
          <a:p>
            <a:pPr marL="285750" lvl="0" indent="-28575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b="1" dirty="0">
                <a:solidFill>
                  <a:prstClr val="black"/>
                </a:solidFill>
                <a:cs typeface="Arial" panose="020B0604020202020204" pitchFamily="34" charset="0"/>
              </a:rPr>
              <a:t>Kesinlikle OED kapatılmamalı ve </a:t>
            </a:r>
            <a:r>
              <a:rPr lang="tr-TR" sz="2800" b="1" dirty="0" err="1">
                <a:solidFill>
                  <a:prstClr val="black"/>
                </a:solidFill>
                <a:cs typeface="Arial" panose="020B0604020202020204" pitchFamily="34" charset="0"/>
              </a:rPr>
              <a:t>pedler</a:t>
            </a:r>
            <a:r>
              <a:rPr lang="tr-TR" sz="2800" b="1" dirty="0">
                <a:solidFill>
                  <a:prstClr val="black"/>
                </a:solidFill>
                <a:cs typeface="Arial" panose="020B0604020202020204" pitchFamily="34" charset="0"/>
              </a:rPr>
              <a:t> çıkartılmamalıdır. </a:t>
            </a:r>
            <a:r>
              <a:rPr lang="tr-TR" sz="2800" dirty="0">
                <a:solidFill>
                  <a:prstClr val="black"/>
                </a:solidFill>
                <a:cs typeface="Arial" panose="020B0604020202020204" pitchFamily="34" charset="0"/>
              </a:rPr>
              <a:t>Bu şekilde cihaz analiz yapmaya devam edecek ve ilk yardımcıyı sesli ve/veya görsel komutlar ile yönlendirebilecektir.</a:t>
            </a:r>
          </a:p>
        </p:txBody>
      </p:sp>
    </p:spTree>
    <p:extLst>
      <p:ext uri="{BB962C8B-B14F-4D97-AF65-F5344CB8AC3E}">
        <p14:creationId xmlns:p14="http://schemas.microsoft.com/office/powerpoint/2010/main" val="359113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48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458384" y="2142429"/>
            <a:ext cx="11162907" cy="3761141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>
              <a:buClr>
                <a:srgbClr val="CC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>
                <a:latin typeface="Arial" panose="020B0604020202020204" pitchFamily="34" charset="0"/>
              </a:rPr>
              <a:t> </a:t>
            </a:r>
            <a:r>
              <a:rPr lang="tr-TR" altLang="tr-TR" sz="2800" dirty="0"/>
              <a:t>OED; </a:t>
            </a:r>
            <a:r>
              <a:rPr lang="tr-TR" altLang="tr-TR" sz="2800" b="1" dirty="0"/>
              <a:t>yağmur altında, ıslak ve metal zeminde</a:t>
            </a:r>
            <a:r>
              <a:rPr lang="tr-TR" altLang="tr-TR" sz="2800" dirty="0"/>
              <a:t> olan hasta/yaralıya uygulanmamalıdır. Bu durumda hasta/yaralı kuru bir zemine çekilerek, göğüs kafesi kurulandıktan sonra </a:t>
            </a:r>
            <a:r>
              <a:rPr lang="tr-TR" altLang="tr-TR" sz="2800" dirty="0" err="1"/>
              <a:t>pedlerin</a:t>
            </a:r>
            <a:r>
              <a:rPr lang="tr-TR" altLang="tr-TR" sz="2800" dirty="0"/>
              <a:t> ve göğüs kafesinin tekrar ıslanmaması sağlanabiliyorsa kullanılmalıdır.</a:t>
            </a:r>
          </a:p>
          <a:p>
            <a:pPr>
              <a:buClr>
                <a:srgbClr val="CC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/>
              <a:t> Yangın ve patlama tehlikesi olan y</a:t>
            </a:r>
            <a:r>
              <a:rPr lang="tr-TR" altLang="tr-TR" sz="2800" b="1" dirty="0"/>
              <a:t>anıcı gazların bulunduğu ve yoğun oksijenin olduğu ortamlarda</a:t>
            </a:r>
            <a:r>
              <a:rPr lang="tr-TR" altLang="tr-TR" sz="2800" dirty="0"/>
              <a:t> kullanılmamalıdır. Bunun yanı sıra sürekli oksijen verilen bir hastada müdahale sırasında oksijen kaynağı kesilmeli veya uzaklaştırılmalıdır.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351228" y="1354321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OED KULLANILMAMASI GEREKEN DURUMLAR</a:t>
            </a: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5831633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480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49</a:t>
            </a:fld>
            <a:endParaRPr lang="tr-TR" dirty="0"/>
          </a:p>
        </p:txBody>
      </p:sp>
      <p:grpSp>
        <p:nvGrpSpPr>
          <p:cNvPr id="7" name="92 Grup"/>
          <p:cNvGrpSpPr>
            <a:grpSpLocks noChangeAspect="1"/>
          </p:cNvGrpSpPr>
          <p:nvPr/>
        </p:nvGrpSpPr>
        <p:grpSpPr>
          <a:xfrm>
            <a:off x="653143" y="1269215"/>
            <a:ext cx="10538021" cy="5236415"/>
            <a:chOff x="1135309" y="4099144"/>
            <a:chExt cx="5684002" cy="3012171"/>
          </a:xfrm>
        </p:grpSpPr>
        <p:sp>
          <p:nvSpPr>
            <p:cNvPr id="8" name="20 Yuvarlatılmış Dikdörtgen"/>
            <p:cNvSpPr/>
            <p:nvPr/>
          </p:nvSpPr>
          <p:spPr bwMode="auto">
            <a:xfrm>
              <a:off x="2449807" y="4403113"/>
              <a:ext cx="2209504" cy="439514"/>
            </a:xfrm>
            <a:prstGeom prst="roundRect">
              <a:avLst>
                <a:gd name="adj" fmla="val 13236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kumimoji="0" lang="tr-T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TYD</a:t>
              </a:r>
            </a:p>
            <a:p>
              <a:pPr marL="0" marR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lang="tr-TR" sz="1600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30 göğüs basısı – 2 soluk döngüsüne başla</a:t>
              </a:r>
            </a:p>
            <a:p>
              <a:pPr marL="0" marR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kumimoji="0" lang="tr-T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Erişilebiliyorsa</a:t>
              </a:r>
              <a:r>
                <a:rPr kumimoji="0" lang="tr-TR" sz="16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 en kısa sürede </a:t>
              </a:r>
              <a:r>
                <a:rPr kumimoji="0" lang="tr-TR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OED</a:t>
              </a:r>
              <a:r>
                <a:rPr kumimoji="0" lang="tr-TR" sz="16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rPr>
                <a:t> kullan</a:t>
              </a: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9" name="21 Yuvarlatılmış Dikdörtgen"/>
            <p:cNvSpPr/>
            <p:nvPr/>
          </p:nvSpPr>
          <p:spPr bwMode="auto">
            <a:xfrm>
              <a:off x="1641794" y="5040080"/>
              <a:ext cx="3599101" cy="252000"/>
            </a:xfrm>
            <a:prstGeom prst="roundRect">
              <a:avLst>
                <a:gd name="adj" fmla="val 13236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</a:pPr>
              <a:r>
                <a:rPr kumimoji="0" lang="tr-TR" sz="2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+mj-lt"/>
                  <a:cs typeface="Arial" pitchFamily="34" charset="0"/>
                </a:rPr>
                <a:t>OED Geldiğinde</a:t>
              </a: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10" name="22 Altıgen"/>
            <p:cNvSpPr/>
            <p:nvPr/>
          </p:nvSpPr>
          <p:spPr bwMode="auto">
            <a:xfrm>
              <a:off x="2561114" y="5472197"/>
              <a:ext cx="1731982" cy="468534"/>
            </a:xfrm>
            <a:prstGeom prst="hexagon">
              <a:avLst>
                <a:gd name="adj" fmla="val 66961"/>
                <a:gd name="vf" fmla="val 11547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85750" marR="0" indent="-285750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Arial" pitchFamily="34" charset="0"/>
                <a:buChar char="•"/>
                <a:tabLst/>
              </a:pPr>
              <a:r>
                <a:rPr lang="tr-TR" sz="1600" dirty="0" err="1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Pedleri</a:t>
              </a:r>
              <a:r>
                <a:rPr lang="tr-TR" sz="1600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 yapıştır.</a:t>
              </a:r>
            </a:p>
            <a:p>
              <a:pPr marL="285750" marR="0" indent="-285750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Arial" pitchFamily="34" charset="0"/>
                <a:buChar char="•"/>
                <a:tabLst/>
              </a:pPr>
              <a:r>
                <a:rPr lang="tr-TR" sz="1600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Analiz yapılırken dokunma</a:t>
              </a: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11" name="23 Yuvarlatılmış Dikdörtgen"/>
            <p:cNvSpPr/>
            <p:nvPr/>
          </p:nvSpPr>
          <p:spPr bwMode="auto">
            <a:xfrm>
              <a:off x="4659311" y="6489465"/>
              <a:ext cx="2160000" cy="621850"/>
            </a:xfrm>
            <a:prstGeom prst="roundRect">
              <a:avLst>
                <a:gd name="adj" fmla="val 13236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tr-TR" sz="1600" baseline="0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OED</a:t>
              </a:r>
              <a:r>
                <a:rPr lang="tr-TR" sz="1600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 uyarana kadar </a:t>
              </a:r>
              <a:r>
                <a:rPr lang="tr-TR" sz="1600" dirty="0" err="1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TYD’ye</a:t>
              </a:r>
              <a:r>
                <a:rPr lang="tr-TR" sz="1600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 devam edin. </a:t>
              </a: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12" name="24 Yuvarlatılmış Dikdörtgen"/>
            <p:cNvSpPr/>
            <p:nvPr/>
          </p:nvSpPr>
          <p:spPr bwMode="auto">
            <a:xfrm>
              <a:off x="1135309" y="6489465"/>
              <a:ext cx="2160000" cy="621850"/>
            </a:xfrm>
            <a:prstGeom prst="roundRect">
              <a:avLst>
                <a:gd name="adj" fmla="val 13236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85750" marR="0" indent="-285750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Arial" pitchFamily="34" charset="0"/>
                <a:buChar char="•"/>
                <a:tabLst/>
              </a:pPr>
              <a:r>
                <a:rPr lang="tr-TR" sz="1600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Hastaya dokunmayın.</a:t>
              </a:r>
            </a:p>
            <a:p>
              <a:pPr marL="285750" marR="0" indent="-285750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Arial" pitchFamily="34" charset="0"/>
                <a:buChar char="•"/>
                <a:tabLst/>
              </a:pPr>
              <a:r>
                <a:rPr lang="tr-TR" sz="1600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Şok uygulanmasını sağlayın.</a:t>
              </a:r>
            </a:p>
            <a:p>
              <a:pPr marL="285750" indent="-28575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Arial" pitchFamily="34" charset="0"/>
                <a:buChar char="•"/>
              </a:pPr>
              <a:r>
                <a:rPr lang="tr-TR" sz="1600" dirty="0" smtClean="0">
                  <a:solidFill>
                    <a:schemeClr val="tx1"/>
                  </a:solidFill>
                  <a:latin typeface="+mj-lt"/>
                  <a:cs typeface="Arial" pitchFamily="34" charset="0"/>
                </a:rPr>
                <a:t>OED uyarana kadar TYD’ ye devam edin.</a:t>
              </a:r>
            </a:p>
          </p:txBody>
        </p:sp>
        <p:cxnSp>
          <p:nvCxnSpPr>
            <p:cNvPr id="14" name="30 Düz Ok Bağlayıcısı"/>
            <p:cNvCxnSpPr/>
            <p:nvPr/>
          </p:nvCxnSpPr>
          <p:spPr bwMode="auto">
            <a:xfrm>
              <a:off x="3579043" y="4859964"/>
              <a:ext cx="12242" cy="23227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31 Düz Ok Bağlayıcısı"/>
            <p:cNvCxnSpPr>
              <a:stCxn id="10" idx="2"/>
            </p:cNvCxnSpPr>
            <p:nvPr/>
          </p:nvCxnSpPr>
          <p:spPr bwMode="auto">
            <a:xfrm flipH="1">
              <a:off x="2033344" y="5940731"/>
              <a:ext cx="788497" cy="43146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32 Düz Ok Bağlayıcısı"/>
            <p:cNvCxnSpPr>
              <a:stCxn id="10" idx="1"/>
            </p:cNvCxnSpPr>
            <p:nvPr/>
          </p:nvCxnSpPr>
          <p:spPr bwMode="auto">
            <a:xfrm>
              <a:off x="4032369" y="5940731"/>
              <a:ext cx="845511" cy="43146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" name="33 Dirsek Bağlayıcısı"/>
            <p:cNvCxnSpPr>
              <a:stCxn id="12" idx="1"/>
              <a:endCxn id="10" idx="3"/>
            </p:cNvCxnSpPr>
            <p:nvPr/>
          </p:nvCxnSpPr>
          <p:spPr bwMode="auto">
            <a:xfrm rot="10800000" flipH="1">
              <a:off x="1135309" y="5706464"/>
              <a:ext cx="1425805" cy="1093926"/>
            </a:xfrm>
            <a:prstGeom prst="bentConnector3">
              <a:avLst>
                <a:gd name="adj1" fmla="val -8648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34 Dirsek Bağlayıcısı"/>
            <p:cNvCxnSpPr>
              <a:stCxn id="11" idx="3"/>
              <a:endCxn id="10" idx="0"/>
            </p:cNvCxnSpPr>
            <p:nvPr/>
          </p:nvCxnSpPr>
          <p:spPr bwMode="auto">
            <a:xfrm flipH="1" flipV="1">
              <a:off x="4293096" y="5706464"/>
              <a:ext cx="2526215" cy="1093926"/>
            </a:xfrm>
            <a:prstGeom prst="bentConnector3">
              <a:avLst>
                <a:gd name="adj1" fmla="val -4326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35 Düz Ok Bağlayıcısı"/>
            <p:cNvCxnSpPr/>
            <p:nvPr/>
          </p:nvCxnSpPr>
          <p:spPr bwMode="auto">
            <a:xfrm>
              <a:off x="3429000" y="5292080"/>
              <a:ext cx="0" cy="18013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0" name="39 Metin kutusu"/>
            <p:cNvSpPr txBox="1"/>
            <p:nvPr/>
          </p:nvSpPr>
          <p:spPr>
            <a:xfrm>
              <a:off x="3126134" y="4099144"/>
              <a:ext cx="1008111" cy="19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 smtClean="0">
                  <a:solidFill>
                    <a:srgbClr val="FF0000"/>
                  </a:solidFill>
                  <a:latin typeface="+mj-lt"/>
                  <a:cs typeface="Arial" pitchFamily="34" charset="0"/>
                </a:rPr>
                <a:t>SOLUNUM YOK</a:t>
              </a:r>
            </a:p>
          </p:txBody>
        </p:sp>
        <p:sp>
          <p:nvSpPr>
            <p:cNvPr id="21" name="42 Metin kutusu"/>
            <p:cNvSpPr txBox="1"/>
            <p:nvPr/>
          </p:nvSpPr>
          <p:spPr>
            <a:xfrm>
              <a:off x="4365103" y="5940731"/>
              <a:ext cx="1224135" cy="19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 smtClean="0">
                  <a:solidFill>
                    <a:srgbClr val="FF0000"/>
                  </a:solidFill>
                  <a:latin typeface="+mj-lt"/>
                  <a:cs typeface="Arial" pitchFamily="34" charset="0"/>
                </a:rPr>
                <a:t>ŞOK ÖNERİLMEDİ</a:t>
              </a:r>
              <a:endParaRPr lang="en-US" sz="1600" b="1" dirty="0">
                <a:solidFill>
                  <a:srgbClr val="FF0000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22" name="43 Metin kutusu"/>
            <p:cNvSpPr txBox="1"/>
            <p:nvPr/>
          </p:nvSpPr>
          <p:spPr>
            <a:xfrm>
              <a:off x="1412776" y="5940150"/>
              <a:ext cx="1080120" cy="19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 smtClean="0">
                  <a:solidFill>
                    <a:srgbClr val="FF0000"/>
                  </a:solidFill>
                  <a:latin typeface="+mj-lt"/>
                  <a:cs typeface="Arial" pitchFamily="34" charset="0"/>
                </a:rPr>
                <a:t>ŞOK ÖNERİLDİ</a:t>
              </a:r>
              <a:endParaRPr lang="en-US" sz="1600" b="1" dirty="0">
                <a:solidFill>
                  <a:srgbClr val="FF0000"/>
                </a:solidFill>
                <a:latin typeface="+mj-lt"/>
                <a:cs typeface="Arial" pitchFamily="34" charset="0"/>
              </a:endParaRPr>
            </a:p>
          </p:txBody>
        </p:sp>
      </p:grpSp>
      <p:cxnSp>
        <p:nvCxnSpPr>
          <p:cNvPr id="32" name="29 Düz Ok Bağlayıcısı"/>
          <p:cNvCxnSpPr/>
          <p:nvPr/>
        </p:nvCxnSpPr>
        <p:spPr bwMode="auto">
          <a:xfrm flipH="1">
            <a:off x="5183774" y="1540420"/>
            <a:ext cx="2" cy="25722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8457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5</a:t>
            </a:fld>
            <a:endParaRPr lang="tr-TR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885756" y="2442582"/>
            <a:ext cx="7125479" cy="3726206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lvl="0" indent="-457200" fontAlgn="base">
              <a:lnSpc>
                <a:spcPct val="115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Temel Yaşam Desteği: 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Yaşam kurtarmak amacı ile hava yolu açıklığı sağlandıktan sonra, solunumu ve/veya kalbi durmuş kişiye yapay solunum ile akciğerlerine oksijen gitmesini; dış kalp masajı ile de kalpten kan pompalanmasını sağlamak üzere yapılan </a:t>
            </a:r>
            <a:r>
              <a:rPr lang="tr-TR" altLang="tr-TR" sz="2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ilaçsız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tr-TR" altLang="tr-TR" sz="2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müdahalelerdir.</a:t>
            </a:r>
            <a:endParaRPr lang="tr-TR" altLang="tr-TR" sz="2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482171" y="1356326"/>
            <a:ext cx="1121229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TEMEL YAŞAM DESTEĞİ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72752" t="35051" b="9902"/>
          <a:stretch/>
        </p:blipFill>
        <p:spPr>
          <a:xfrm>
            <a:off x="8639033" y="2671838"/>
            <a:ext cx="2230502" cy="326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3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50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81914" y="2421470"/>
            <a:ext cx="8161835" cy="3665431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 algn="just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err="1">
                <a:solidFill>
                  <a:srgbClr val="000000"/>
                </a:solidFill>
                <a:cs typeface="Arial" panose="020B0604020202020204" pitchFamily="34" charset="0"/>
              </a:rPr>
              <a:t>OED’yi</a:t>
            </a:r>
            <a:r>
              <a:rPr lang="tr-TR" altLang="tr-TR" sz="2800" dirty="0">
                <a:solidFill>
                  <a:srgbClr val="000000"/>
                </a:solidFill>
                <a:cs typeface="Arial" panose="020B0604020202020204" pitchFamily="34" charset="0"/>
              </a:rPr>
              <a:t> hastanın yanına uygun şekilde (yatay konumda) yerleştirin.</a:t>
            </a:r>
          </a:p>
          <a:p>
            <a:pPr marL="342900" lvl="0" indent="-342900" algn="just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>
                <a:solidFill>
                  <a:srgbClr val="000000"/>
                </a:solidFill>
                <a:cs typeface="Arial" panose="020B0604020202020204" pitchFamily="34" charset="0"/>
              </a:rPr>
              <a:t>OED kapağı açıldığında otomatik olarak açılan bir model değil ise açma düğmesine basarak cihazı çalıştırın.</a:t>
            </a:r>
          </a:p>
          <a:p>
            <a:pPr marL="342900" lvl="0" indent="-342900" algn="just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>
                <a:solidFill>
                  <a:srgbClr val="000000"/>
                </a:solidFill>
                <a:cs typeface="Arial" panose="020B0604020202020204" pitchFamily="34" charset="0"/>
              </a:rPr>
              <a:t>Cihazın yaptığı sesli ve/veya görsel komutları takip ederek yetişkin hasta </a:t>
            </a:r>
            <a:r>
              <a:rPr lang="tr-TR" altLang="tr-TR" sz="2800" dirty="0" err="1">
                <a:solidFill>
                  <a:srgbClr val="000000"/>
                </a:solidFill>
                <a:cs typeface="Arial" panose="020B0604020202020204" pitchFamily="34" charset="0"/>
              </a:rPr>
              <a:t>pedlerini</a:t>
            </a:r>
            <a:r>
              <a:rPr lang="tr-TR" altLang="tr-TR" sz="2800" dirty="0">
                <a:solidFill>
                  <a:srgbClr val="000000"/>
                </a:solidFill>
                <a:cs typeface="Arial" panose="020B0604020202020204" pitchFamily="34" charset="0"/>
              </a:rPr>
              <a:t> paketinden çıkarın.</a:t>
            </a:r>
          </a:p>
          <a:p>
            <a:pPr marL="342900" lvl="0" indent="-342900" algn="just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err="1">
                <a:solidFill>
                  <a:srgbClr val="000000"/>
                </a:solidFill>
                <a:cs typeface="Arial" panose="020B0604020202020204" pitchFamily="34" charset="0"/>
              </a:rPr>
              <a:t>Pedler</a:t>
            </a:r>
            <a:r>
              <a:rPr lang="tr-TR" altLang="tr-TR" sz="2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tr-TR" altLang="tr-TR" sz="2800" dirty="0" err="1">
                <a:solidFill>
                  <a:srgbClr val="000000"/>
                </a:solidFill>
                <a:cs typeface="Arial" panose="020B0604020202020204" pitchFamily="34" charset="0"/>
              </a:rPr>
              <a:t>OED’ye</a:t>
            </a:r>
            <a:r>
              <a:rPr lang="tr-TR" altLang="tr-TR" sz="2800" dirty="0">
                <a:solidFill>
                  <a:srgbClr val="000000"/>
                </a:solidFill>
                <a:cs typeface="Arial" panose="020B0604020202020204" pitchFamily="34" charset="0"/>
              </a:rPr>
              <a:t> takılı değil ise takın.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463550" y="1384198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YETİŞKİNLERDE OED UYGULAMASI</a:t>
            </a: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1300161" y="3358823"/>
            <a:ext cx="5831633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5105"/>
          <a:stretch/>
        </p:blipFill>
        <p:spPr>
          <a:xfrm>
            <a:off x="8993875" y="3049574"/>
            <a:ext cx="2846895" cy="224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6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51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521957" y="2109173"/>
            <a:ext cx="8772168" cy="4027260"/>
          </a:xfrm>
          <a:prstGeom prst="roundRect">
            <a:avLst>
              <a:gd name="adj" fmla="val 982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>
              <a:buClr>
                <a:srgbClr val="CC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700" dirty="0"/>
              <a:t> </a:t>
            </a:r>
            <a:r>
              <a:rPr lang="tr-TR" altLang="tr-TR" sz="2700" dirty="0" err="1"/>
              <a:t>Pedler</a:t>
            </a:r>
            <a:r>
              <a:rPr lang="tr-TR" altLang="tr-TR" sz="2700" dirty="0"/>
              <a:t>, göğsün neresine yerleştirilmesi gerektiğini gösteren bir şema ile birlikte gelir. Buna göre; </a:t>
            </a:r>
            <a:r>
              <a:rPr lang="tr-TR" altLang="tr-TR" sz="2700" dirty="0" err="1">
                <a:solidFill>
                  <a:srgbClr val="C00000"/>
                </a:solidFill>
              </a:rPr>
              <a:t>pedlerden</a:t>
            </a:r>
            <a:r>
              <a:rPr lang="tr-TR" altLang="tr-TR" sz="2700" dirty="0">
                <a:solidFill>
                  <a:srgbClr val="C00000"/>
                </a:solidFill>
              </a:rPr>
              <a:t> birini göğüs kemiğinin sağına, köprücük kemiğinin hemen altına ve sağ meme başının üstüne, diğer </a:t>
            </a:r>
            <a:r>
              <a:rPr lang="tr-TR" altLang="tr-TR" sz="2700" dirty="0" err="1">
                <a:solidFill>
                  <a:srgbClr val="C00000"/>
                </a:solidFill>
              </a:rPr>
              <a:t>pedi</a:t>
            </a:r>
            <a:r>
              <a:rPr lang="tr-TR" altLang="tr-TR" sz="2700" dirty="0">
                <a:solidFill>
                  <a:srgbClr val="C00000"/>
                </a:solidFill>
              </a:rPr>
              <a:t> ise göğsün sol tarafına, meme başının soluna ve alt kaburga sınırının üzerine</a:t>
            </a:r>
            <a:r>
              <a:rPr lang="tr-TR" altLang="tr-TR" sz="2700" dirty="0"/>
              <a:t> yerleştirin.</a:t>
            </a:r>
          </a:p>
          <a:p>
            <a:pPr>
              <a:buClr>
                <a:srgbClr val="CC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700" dirty="0"/>
              <a:t> </a:t>
            </a:r>
            <a:r>
              <a:rPr lang="tr-TR" altLang="tr-TR" sz="2700" b="1" dirty="0"/>
              <a:t>İki ilk yardımcı varsa; birisi göğse </a:t>
            </a:r>
            <a:r>
              <a:rPr lang="tr-TR" altLang="tr-TR" sz="2700" b="1" dirty="0" err="1"/>
              <a:t>pedleri</a:t>
            </a:r>
            <a:r>
              <a:rPr lang="tr-TR" altLang="tr-TR" sz="2700" b="1" dirty="0"/>
              <a:t> yerleştirirken diğeri </a:t>
            </a:r>
            <a:r>
              <a:rPr lang="tr-TR" altLang="tr-TR" sz="2700" b="1" dirty="0" smtClean="0"/>
              <a:t>TYD uygulamasına </a:t>
            </a:r>
            <a:r>
              <a:rPr lang="tr-TR" altLang="tr-TR" sz="2700" b="1" dirty="0"/>
              <a:t>devam etmelidir.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317241" y="1356326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YETİŞKİNLERDE OED UYGULAMASI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14297" r="17643"/>
          <a:stretch/>
        </p:blipFill>
        <p:spPr>
          <a:xfrm>
            <a:off x="9557371" y="2445306"/>
            <a:ext cx="2283399" cy="335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2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52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511304" y="2340545"/>
            <a:ext cx="10989094" cy="3582790"/>
          </a:xfrm>
          <a:prstGeom prst="roundRect">
            <a:avLst>
              <a:gd name="adj" fmla="val 982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>
              <a:buClr>
                <a:srgbClr val="CC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600" dirty="0"/>
              <a:t> </a:t>
            </a:r>
            <a:r>
              <a:rPr lang="tr-TR" altLang="tr-TR" sz="2800" dirty="0" err="1"/>
              <a:t>Pedlerin</a:t>
            </a:r>
            <a:r>
              <a:rPr lang="tr-TR" altLang="tr-TR" sz="2800" dirty="0"/>
              <a:t> hasta/yaralının göğsünde </a:t>
            </a:r>
            <a:r>
              <a:rPr lang="tr-TR" altLang="tr-TR" sz="2800" b="1" dirty="0"/>
              <a:t>birbirine değmediğinden </a:t>
            </a:r>
            <a:r>
              <a:rPr lang="tr-TR" altLang="tr-TR" sz="2800" dirty="0"/>
              <a:t>emin olun.</a:t>
            </a:r>
          </a:p>
          <a:p>
            <a:pPr>
              <a:buClr>
                <a:srgbClr val="CC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/>
              <a:t> </a:t>
            </a:r>
            <a:r>
              <a:rPr lang="tr-TR" altLang="tr-TR" sz="2800" dirty="0" err="1"/>
              <a:t>Pedleri</a:t>
            </a:r>
            <a:r>
              <a:rPr lang="tr-TR" altLang="tr-TR" sz="2800" dirty="0"/>
              <a:t> çıplak göğse </a:t>
            </a:r>
            <a:r>
              <a:rPr lang="tr-TR" altLang="tr-TR" sz="2800" b="1" dirty="0"/>
              <a:t>sıkıca yapıştırın.</a:t>
            </a:r>
          </a:p>
          <a:p>
            <a:pPr>
              <a:buClr>
                <a:srgbClr val="CC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/>
              <a:t> OED kalp ritmini analiz ederken, hasta/yaralıya dokunmayın ve kimsenin dokunmasına izin vermeyin. Bununla ilişkili olarak cihazın sesli yönlendirmesi size komut verecektir. </a:t>
            </a:r>
          </a:p>
          <a:p>
            <a:pPr>
              <a:buClr>
                <a:srgbClr val="CC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/>
              <a:t> Çevredekileri hasta/yaralıya dokunmamaları için yüksek sesle uyarın.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317241" y="1356326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YETİŞKİNLERDE OED UYGULAMASI</a:t>
            </a:r>
          </a:p>
        </p:txBody>
      </p:sp>
    </p:spTree>
    <p:extLst>
      <p:ext uri="{BB962C8B-B14F-4D97-AF65-F5344CB8AC3E}">
        <p14:creationId xmlns:p14="http://schemas.microsoft.com/office/powerpoint/2010/main" val="313433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53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17756" y="2265003"/>
            <a:ext cx="11068808" cy="3385170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b="1" dirty="0">
                <a:cs typeface="Arial" panose="020B0604020202020204" pitchFamily="34" charset="0"/>
              </a:rPr>
              <a:t>Şok verilecek ise</a:t>
            </a:r>
            <a:r>
              <a:rPr lang="tr-TR" sz="2800" dirty="0">
                <a:cs typeface="Arial" panose="020B0604020202020204" pitchFamily="34" charset="0"/>
              </a:rPr>
              <a:t>; </a:t>
            </a:r>
          </a:p>
          <a:p>
            <a:pPr marL="800100" lvl="1" indent="-342900"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</a:pPr>
            <a:r>
              <a:rPr lang="tr-TR" sz="2800" dirty="0" smtClean="0">
                <a:cs typeface="Arial" panose="020B0604020202020204" pitchFamily="34" charset="0"/>
              </a:rPr>
              <a:t>Çevredekileri </a:t>
            </a:r>
            <a:r>
              <a:rPr lang="tr-TR" sz="2800" dirty="0">
                <a:cs typeface="Arial" panose="020B0604020202020204" pitchFamily="34" charset="0"/>
              </a:rPr>
              <a:t>hasta/yaralıya dokunmamaları için yüksek sesle tekrar uyarın ve hiç kimsenin hastaya dokunmadığından emin olun.</a:t>
            </a:r>
          </a:p>
          <a:p>
            <a:pPr marL="800100" lvl="1" indent="-342900"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</a:pPr>
            <a:r>
              <a:rPr lang="tr-TR" sz="2800" dirty="0">
                <a:cs typeface="Arial" panose="020B0604020202020204" pitchFamily="34" charset="0"/>
              </a:rPr>
              <a:t>OED tam otomatik ise şoku kendisi verir, yarı otomatik ise sizin bir düğmeye basmanız istenir. Cihazın yönlendirmelerini takip edin.</a:t>
            </a:r>
          </a:p>
          <a:p>
            <a:pPr marL="800100" lvl="1" indent="-342900"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</a:pPr>
            <a:r>
              <a:rPr lang="tr-TR" sz="2800" dirty="0">
                <a:cs typeface="Arial" panose="020B0604020202020204" pitchFamily="34" charset="0"/>
              </a:rPr>
              <a:t>Şok sonrası </a:t>
            </a:r>
            <a:r>
              <a:rPr lang="tr-TR" sz="2800" dirty="0" smtClean="0">
                <a:cs typeface="Arial" panose="020B0604020202020204" pitchFamily="34" charset="0"/>
              </a:rPr>
              <a:t>TYD başlayın</a:t>
            </a:r>
            <a:r>
              <a:rPr lang="tr-TR" sz="28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463550" y="1383621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YETİŞKİNLERDE OED UYGULAMASI</a:t>
            </a:r>
          </a:p>
        </p:txBody>
      </p:sp>
    </p:spTree>
    <p:extLst>
      <p:ext uri="{BB962C8B-B14F-4D97-AF65-F5344CB8AC3E}">
        <p14:creationId xmlns:p14="http://schemas.microsoft.com/office/powerpoint/2010/main" val="122105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54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463550" y="2139926"/>
            <a:ext cx="9117178" cy="4169289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6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Şok gerekli değil ise;</a:t>
            </a:r>
            <a:endParaRPr lang="tr-TR" sz="26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</a:pPr>
            <a:r>
              <a:rPr lang="tr-TR" sz="26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Cihazın sesli yönlendirmelerini takip </a:t>
            </a:r>
            <a:r>
              <a:rPr lang="tr-TR" sz="26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edin. TYD başlayın</a:t>
            </a:r>
            <a:r>
              <a:rPr lang="tr-TR" sz="26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6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OED ve Temel Yaşam Desteği uygulamasından sonra yaşam belirtisi (hareket, öksürük veya normal soluk alıp verme, gözlerin açılması gibi) gösteren hasta/yaralıya kurtarma </a:t>
            </a:r>
            <a:r>
              <a:rPr lang="tr-TR" sz="26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pozisyonu </a:t>
            </a:r>
            <a:r>
              <a:rPr lang="tr-TR" sz="26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verin. </a:t>
            </a:r>
          </a:p>
          <a:p>
            <a:pPr marL="342900" lvl="0" indent="-3429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6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Kesinlikle cihazı kapatmayın ve </a:t>
            </a:r>
            <a:r>
              <a:rPr lang="tr-TR" sz="26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pedleri</a:t>
            </a:r>
            <a:r>
              <a:rPr lang="tr-TR" sz="26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çıkarmayın. Bu şekilde cihaz analiz yapmaya devam edecek ve ilk yardımcıyı sesli ve/veya görsel komutlar ile yönlendirebilecektir.</a:t>
            </a:r>
            <a:endParaRPr lang="tr-TR" sz="26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368016" y="1359125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YETİŞKİNLERDE OED UYGULAMASI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724" y="2575165"/>
            <a:ext cx="2009046" cy="308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3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55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8" name="Yuvarlatılmış Dikdörtgen 3">
            <a:extLst>
              <a:ext uri="{FF2B5EF4-FFF2-40B4-BE49-F238E27FC236}">
                <a16:creationId xmlns="" xmlns:a16="http://schemas.microsoft.com/office/drawing/2014/main" id="{31F46B1F-248A-43C3-AE8F-F43F4975D505}"/>
              </a:ext>
            </a:extLst>
          </p:cNvPr>
          <p:cNvSpPr/>
          <p:nvPr/>
        </p:nvSpPr>
        <p:spPr>
          <a:xfrm>
            <a:off x="843105" y="2961250"/>
            <a:ext cx="8302030" cy="2670280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err="1"/>
              <a:t>OED’yi</a:t>
            </a:r>
            <a:r>
              <a:rPr lang="tr-TR" altLang="tr-TR" sz="2800" dirty="0"/>
              <a:t> hastanın yanına uygun şekilde </a:t>
            </a:r>
            <a:r>
              <a:rPr lang="tr-TR" altLang="tr-TR" sz="2800" dirty="0" smtClean="0"/>
              <a:t>yerleştirin</a:t>
            </a:r>
            <a:r>
              <a:rPr lang="tr-TR" altLang="tr-TR" sz="2800" dirty="0"/>
              <a:t>.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/>
              <a:t>OED </a:t>
            </a:r>
            <a:r>
              <a:rPr lang="tr-TR" altLang="tr-TR" sz="2800" dirty="0" smtClean="0"/>
              <a:t>cihazını </a:t>
            </a:r>
            <a:r>
              <a:rPr lang="tr-TR" altLang="tr-TR" sz="2800" dirty="0"/>
              <a:t>çalıştırın.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err="1"/>
              <a:t>OED’nin</a:t>
            </a:r>
            <a:r>
              <a:rPr lang="tr-TR" altLang="tr-TR" sz="2800" dirty="0"/>
              <a:t> yaptığı sesli ve/veya görsel komutları takip ederek </a:t>
            </a:r>
            <a:r>
              <a:rPr lang="tr-TR" altLang="tr-TR" sz="2800" dirty="0" err="1"/>
              <a:t>pedleri</a:t>
            </a:r>
            <a:r>
              <a:rPr lang="tr-TR" altLang="tr-TR" sz="2800" dirty="0"/>
              <a:t> paketinden çıkarın.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err="1"/>
              <a:t>Pedler</a:t>
            </a:r>
            <a:r>
              <a:rPr lang="tr-TR" altLang="tr-TR" sz="2800" dirty="0"/>
              <a:t> </a:t>
            </a:r>
            <a:r>
              <a:rPr lang="tr-TR" altLang="tr-TR" sz="2800" dirty="0" err="1"/>
              <a:t>OED’ye</a:t>
            </a:r>
            <a:r>
              <a:rPr lang="tr-TR" altLang="tr-TR" sz="2800" dirty="0"/>
              <a:t> takılı değil ise takın. 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329698" y="1380172"/>
            <a:ext cx="11458215" cy="98043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BEBEK (29 GÜN-1 YAŞ ARASI) VE ÇOCUKLARDA (1-8 YAŞ ARASI) OED UYGULAMASI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240" y="2961250"/>
            <a:ext cx="2505673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7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56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8" name="Yuvarlatılmış Dikdörtgen 3">
            <a:extLst>
              <a:ext uri="{FF2B5EF4-FFF2-40B4-BE49-F238E27FC236}">
                <a16:creationId xmlns="" xmlns:a16="http://schemas.microsoft.com/office/drawing/2014/main" id="{31F46B1F-248A-43C3-AE8F-F43F4975D505}"/>
              </a:ext>
            </a:extLst>
          </p:cNvPr>
          <p:cNvSpPr/>
          <p:nvPr/>
        </p:nvSpPr>
        <p:spPr>
          <a:xfrm>
            <a:off x="653143" y="2704828"/>
            <a:ext cx="10727456" cy="2931698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tr-TR" sz="28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Pedler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göğsün neresine yerleştirilmesi gerektiğini gösteren bir şema ile birlikte gelir. 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Eğer 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çocuk 8 yaşın üzerinde ise, </a:t>
            </a:r>
            <a:r>
              <a:rPr lang="tr-TR" sz="28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pedlerden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birini göğüs kemiğinin sağına, köprücük kemiğinin hemen altına ve sağ meme başının üstüne, diğer </a:t>
            </a:r>
            <a:r>
              <a:rPr lang="tr-TR" sz="28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pedi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ise göğsün sol tarafına, meme başının soluna ve alt kaburga sınırının üzerine yerleştirin.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382555" y="1426919"/>
            <a:ext cx="11458215" cy="98890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BEBEK (29 GÜN-1 YAŞ ARASI) VE ÇOCUKLARDA (1-8 YAŞ ARASI) OED UYGULAMASI</a:t>
            </a:r>
          </a:p>
        </p:txBody>
      </p:sp>
    </p:spTree>
    <p:extLst>
      <p:ext uri="{BB962C8B-B14F-4D97-AF65-F5344CB8AC3E}">
        <p14:creationId xmlns:p14="http://schemas.microsoft.com/office/powerpoint/2010/main" val="25232049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57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8" name="Yuvarlatılmış Dikdörtgen 3">
            <a:extLst>
              <a:ext uri="{FF2B5EF4-FFF2-40B4-BE49-F238E27FC236}">
                <a16:creationId xmlns="" xmlns:a16="http://schemas.microsoft.com/office/drawing/2014/main" id="{31F46B1F-248A-43C3-AE8F-F43F4975D505}"/>
              </a:ext>
            </a:extLst>
          </p:cNvPr>
          <p:cNvSpPr/>
          <p:nvPr/>
        </p:nvSpPr>
        <p:spPr>
          <a:xfrm>
            <a:off x="653143" y="2780425"/>
            <a:ext cx="8136596" cy="3031932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285750" lvl="0" indent="-28575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Çocuk 8 yaşın altında ve </a:t>
            </a:r>
            <a:r>
              <a:rPr lang="tr-TR" sz="28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pedler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çok büyükse, birbirine değme riski varsa; ön-arka pozisyonu kullanın. </a:t>
            </a:r>
            <a:r>
              <a:rPr lang="tr-TR" sz="28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Pedlerden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birini üst arkaya (kürek kemikleri arasına) ve diğer </a:t>
            </a:r>
            <a:r>
              <a:rPr lang="tr-TR" sz="28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pedi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ise göğsün ön kısmına yerleştirin (mümkünse hafifçe sola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382555" y="1390005"/>
            <a:ext cx="11458215" cy="95968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BEBEK (29 GÜN-1 YAŞ ARASI) VE ÇOCUKLARDA (1-8 YAŞ ARASI) OED UYGULAMASI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5943" t="17076" r="9393" b="3365"/>
          <a:stretch/>
        </p:blipFill>
        <p:spPr>
          <a:xfrm>
            <a:off x="8971762" y="3052203"/>
            <a:ext cx="2722304" cy="227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001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58</a:t>
            </a:fld>
            <a:endParaRPr lang="tr-TR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382555" y="1392073"/>
            <a:ext cx="11458215" cy="99829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BEBEK (29 GÜN-1 YAŞ ARASI) VE ÇOCUKLARDA (1-8 YAŞ ARASI) OED UYGULAMASI</a:t>
            </a:r>
          </a:p>
        </p:txBody>
      </p:sp>
      <p:sp>
        <p:nvSpPr>
          <p:cNvPr id="15" name="Yuvarlatılmış Dikdörtgen 3">
            <a:extLst>
              <a:ext uri="{FF2B5EF4-FFF2-40B4-BE49-F238E27FC236}">
                <a16:creationId xmlns="" xmlns:a16="http://schemas.microsoft.com/office/drawing/2014/main" id="{31F46B1F-248A-43C3-AE8F-F43F4975D505}"/>
              </a:ext>
            </a:extLst>
          </p:cNvPr>
          <p:cNvSpPr/>
          <p:nvPr/>
        </p:nvSpPr>
        <p:spPr>
          <a:xfrm>
            <a:off x="676035" y="2592116"/>
            <a:ext cx="10871254" cy="3047509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285750" lvl="0" indent="-28575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Pedlerin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çocuğun göğsünde birbirine değmediğinden emin olun.</a:t>
            </a:r>
          </a:p>
          <a:p>
            <a:pPr marL="285750" lvl="0" indent="-28575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Pedleri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çıplak göğse sıkıca yapıştırın.</a:t>
            </a:r>
          </a:p>
          <a:p>
            <a:pPr marL="285750" lvl="0" indent="-28575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OED kalp ritmini analiz ederken, hasta/yaralıya dokunmayın ve kimsenin de dokunmasına izin vermeyin. Bununla ilişkili olarak cihazın sesli yönlendirmesi size komut verecektir. Çevredekileri çocuğa dokunmamaları için yüksek sesle uyarın. </a:t>
            </a:r>
            <a:endParaRPr lang="tr-TR" sz="2800" dirty="0">
              <a:solidFill>
                <a:srgbClr val="C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1104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59</a:t>
            </a:fld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382555" y="1423111"/>
            <a:ext cx="11458215" cy="9160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BEBEK (29 GÜN-1 YAŞ ARASI) VE ÇOCUKLARDA (1-8 YAŞ ARASI) OED UYGULAMASI</a:t>
            </a:r>
          </a:p>
        </p:txBody>
      </p:sp>
      <p:sp>
        <p:nvSpPr>
          <p:cNvPr id="9" name="Yuvarlatılmış Dikdörtgen 3">
            <a:extLst>
              <a:ext uri="{FF2B5EF4-FFF2-40B4-BE49-F238E27FC236}">
                <a16:creationId xmlns="" xmlns:a16="http://schemas.microsoft.com/office/drawing/2014/main" id="{31F46B1F-248A-43C3-AE8F-F43F4975D505}"/>
              </a:ext>
            </a:extLst>
          </p:cNvPr>
          <p:cNvSpPr/>
          <p:nvPr/>
        </p:nvSpPr>
        <p:spPr>
          <a:xfrm>
            <a:off x="382555" y="2818118"/>
            <a:ext cx="8720502" cy="3018274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Şok verilecek ise;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07000"/>
              </a:lnSpc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Çevredekileri 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çocuğa dokunmamaları için yüksek sesle tekrar 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uyarın.</a:t>
            </a:r>
          </a:p>
          <a:p>
            <a:pPr marL="742950" lvl="1" indent="-285750" algn="just">
              <a:lnSpc>
                <a:spcPct val="107000"/>
              </a:lnSpc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Cihazın 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yönlendirmelerini takip edin.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</a:pP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Şok sonrası 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TYD başlayın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t="7108"/>
          <a:stretch/>
        </p:blipFill>
        <p:spPr>
          <a:xfrm>
            <a:off x="9280478" y="3249000"/>
            <a:ext cx="2321520" cy="215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40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6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32296" y="2309893"/>
            <a:ext cx="10881056" cy="3094621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lvl="0" indent="-45720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Bilinci kapalı bütün H/Y solunum yolu kontrol edilmelidir. 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Çünkü </a:t>
            </a:r>
            <a:r>
              <a:rPr lang="tr-TR" altLang="tr-TR" sz="2800" u="sng" dirty="0" smtClean="0">
                <a:solidFill>
                  <a:schemeClr val="tx1"/>
                </a:solidFill>
                <a:cs typeface="Arial" panose="020B0604020202020204" pitchFamily="34" charset="0"/>
              </a:rPr>
              <a:t>dil geriye kayabilir ya da herhangi bir yabancı madde solunum yolunu tıkayabilir. 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Önce ağız içine bakılır, eğer yabancı cisim varsa çıkarıldıktan sonra hastaya </a:t>
            </a:r>
            <a:r>
              <a:rPr lang="tr-TR" alt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baş geri çene yukarı 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pozisyonu verilir.</a:t>
            </a:r>
            <a:endParaRPr lang="tr-TR" altLang="tr-TR" sz="2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482171" y="1356326"/>
            <a:ext cx="1121229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HAVA YOLU/SOLUNUM YOLUNUN AÇILMASI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0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60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554918" y="2457941"/>
            <a:ext cx="11043033" cy="3851273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Şok gerekli değil ise;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</a:pP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Cihazın sesli yönlendirmelerini takip </a:t>
            </a:r>
            <a:r>
              <a:rPr lang="tr-TR" sz="2800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edin.</a:t>
            </a:r>
            <a:r>
              <a:rPr lang="tr-TR" sz="2800" dirty="0" err="1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TYD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başlayın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OED ve Temel Yaşam Desteği uygulamasından sonra yaşam belirtisi 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gösteren 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bebek/çocuğa kurtarma pozisyonu verin. Kesinlikle cihazı kapatmayın ve </a:t>
            </a:r>
            <a:r>
              <a:rPr lang="tr-TR" sz="28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pedleri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çıkarmayın. Bu şekilde cihaz analiz yapmaya devam edecek ve ilk yardımcıyı sesli ve/veya görsel komutlar ile yönlendirebilecektir.</a:t>
            </a: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396439" y="1344599"/>
            <a:ext cx="11458215" cy="98108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BEBEK (29 GÜN-1 YAŞ ARASI) VE ÇOCUKLARDA (1-8 YAŞ ARASI) OED UYGULAMASI</a:t>
            </a:r>
          </a:p>
        </p:txBody>
      </p:sp>
    </p:spTree>
    <p:extLst>
      <p:ext uri="{BB962C8B-B14F-4D97-AF65-F5344CB8AC3E}">
        <p14:creationId xmlns:p14="http://schemas.microsoft.com/office/powerpoint/2010/main" val="373858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61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2406789" y="1714790"/>
            <a:ext cx="7336179" cy="3851273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ctr">
              <a:lnSpc>
                <a:spcPct val="107000"/>
              </a:lnSpc>
              <a:buClr>
                <a:srgbClr val="C00000"/>
              </a:buClr>
              <a:buSzPct val="75000"/>
            </a:pPr>
            <a:r>
              <a:rPr lang="tr-TR" sz="44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SOLUNUM /HAVA  YOLU TIKANIKLIĞI</a:t>
            </a:r>
            <a:endParaRPr lang="tr-TR" sz="4400" b="1" dirty="0">
              <a:solidFill>
                <a:srgbClr val="C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17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62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757223" y="2283568"/>
            <a:ext cx="10736647" cy="2854287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Solunum yolunun, solunumu gerçekleştirmesi için gerekli havanın geçmesine engel olacak şekilde tıkanmasıdır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endParaRPr lang="tr-TR" sz="2800" dirty="0" smtClean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Tıkanma </a:t>
            </a: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tam tıkanma 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ya da </a:t>
            </a: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kısmi tıkanma 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şeklinde olabilir.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382555" y="1349754"/>
            <a:ext cx="11458215" cy="5832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SOLUNUM /HAVA YOLU TIKANIKLIĞI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49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63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1051980" y="2196650"/>
            <a:ext cx="5512593" cy="4025647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r>
              <a:rPr lang="tr-TR" sz="2800" b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Kısmi </a:t>
            </a: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Tıkanma Belirtileri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Kişi öksürebilir,</a:t>
            </a:r>
          </a:p>
          <a:p>
            <a:pPr marL="457200" lvl="0" indent="-4572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efes 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alabilir, </a:t>
            </a:r>
            <a:endParaRPr lang="tr-TR" sz="2800" dirty="0" smtClean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onuşabilir</a:t>
            </a:r>
            <a:r>
              <a:rPr lang="tr-TR" sz="28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tr-TR" sz="2800" dirty="0" smtClean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Kısmi Tıkanmada İlk yardım</a:t>
            </a:r>
          </a:p>
          <a:p>
            <a:pPr marL="457200" lvl="0" indent="-4572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b="1" u="sng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Kişiye  asla dokunulmaz! </a:t>
            </a:r>
          </a:p>
          <a:p>
            <a:pPr marL="457200" lvl="0" indent="-4572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b="1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Öksürmesi söylenir.</a:t>
            </a:r>
            <a:endParaRPr lang="tr-TR" sz="28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382555" y="1369163"/>
            <a:ext cx="11458215" cy="6498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SOLUNUM /HAVA YOLU TIKANIKLIĞI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6" name="Picture 2" descr="Mr Bean Husten GIF - MrBean Husten Sweet - Discover &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027" y="2621538"/>
            <a:ext cx="3346658" cy="308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67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64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1006838" y="2131984"/>
            <a:ext cx="7072637" cy="3919982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r>
              <a:rPr lang="tr-TR" sz="2800" b="1" dirty="0" smtClean="0">
                <a:solidFill>
                  <a:srgbClr val="C00000"/>
                </a:solidFill>
              </a:rPr>
              <a:t>Tam Tıkanma Belirtileri;</a:t>
            </a:r>
            <a:endParaRPr lang="tr-TR" sz="2800" dirty="0"/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/>
              <a:t>Kişi </a:t>
            </a:r>
            <a:r>
              <a:rPr lang="tr-TR" sz="2800" dirty="0"/>
              <a:t>nefes alamaz, </a:t>
            </a:r>
            <a:endParaRPr lang="tr-TR" sz="2800" dirty="0" smtClean="0"/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/>
              <a:t>A</a:t>
            </a:r>
            <a:r>
              <a:rPr lang="tr-TR" sz="2800" dirty="0" smtClean="0"/>
              <a:t>cı </a:t>
            </a:r>
            <a:r>
              <a:rPr lang="tr-TR" sz="2800" dirty="0"/>
              <a:t>çeker gibi ellerini boynuna götürür, </a:t>
            </a:r>
            <a:endParaRPr lang="tr-TR" sz="2800" dirty="0" smtClean="0"/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/>
              <a:t>Konuşamaz,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/>
              <a:t>Rengi </a:t>
            </a:r>
            <a:r>
              <a:rPr lang="tr-TR" sz="2800" dirty="0"/>
              <a:t>morarmıştır</a:t>
            </a:r>
            <a:r>
              <a:rPr lang="tr-TR" sz="2800" dirty="0" smtClean="0"/>
              <a:t>.</a:t>
            </a:r>
          </a:p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endParaRPr lang="tr-TR" sz="2800" b="1" dirty="0" smtClean="0">
              <a:solidFill>
                <a:srgbClr val="C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Tam Tıkanmada İlk Yardım;</a:t>
            </a:r>
          </a:p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r>
              <a:rPr lang="tr-TR" sz="2800" b="1" u="sng" dirty="0" smtClean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HEIMLICH UYGULAMASI (KARINA BASI)</a:t>
            </a:r>
            <a:endParaRPr lang="tr-TR" sz="2800" b="1" u="sng" dirty="0">
              <a:solidFill>
                <a:schemeClr val="tx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396439" y="1377965"/>
            <a:ext cx="11458215" cy="59729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SOLUNUM /HAVA YOLU TIKANIKLIĞI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77406" t="35846" b="15130"/>
          <a:stretch/>
        </p:blipFill>
        <p:spPr>
          <a:xfrm>
            <a:off x="8619934" y="2540816"/>
            <a:ext cx="2156042" cy="35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7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65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705043" y="2421310"/>
            <a:ext cx="7893046" cy="3267943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Hasta </a:t>
            </a: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ayakta ya da oturur pozisyonda olabilir.        </a:t>
            </a: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Hastanın yanında ya da arkasında durulur.</a:t>
            </a: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Bir elle göğsü desteklenerek öne eğilmesi sağlanır.</a:t>
            </a:r>
            <a:endParaRPr lang="tr-TR" sz="28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Diğer elin topuğu ile hızla </a:t>
            </a:r>
            <a:r>
              <a:rPr lang="tr-TR" sz="2800" b="1" u="sng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5 kez sırtına (iki </a:t>
            </a:r>
            <a:r>
              <a:rPr lang="tr-TR" sz="2800" b="1" u="sng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kürek kemiği </a:t>
            </a:r>
            <a:r>
              <a:rPr lang="tr-TR" sz="2800" b="1" u="sng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arasına) 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süpürür tarzda vurulur</a:t>
            </a: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382555" y="1382812"/>
            <a:ext cx="11458215" cy="59611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HEIMLICH UYGULAMASI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4" t="31813" r="1736" b="3602"/>
          <a:stretch/>
        </p:blipFill>
        <p:spPr bwMode="auto">
          <a:xfrm>
            <a:off x="8862004" y="2457941"/>
            <a:ext cx="2241915" cy="311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1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66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524932" y="2220926"/>
            <a:ext cx="8591772" cy="4074809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ıkanıklığın açılıp açılmadığına bakılır, açıldıysa işlem durdurulur.</a:t>
            </a: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endParaRPr lang="tr-TR" sz="1200" dirty="0" smtClean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Tıkanıklık açılmadıysa </a:t>
            </a:r>
            <a:r>
              <a:rPr lang="tr-TR" sz="2800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Heimlich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Manevrası yapılır.</a:t>
            </a: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endParaRPr lang="tr-TR" sz="1200" dirty="0" smtClean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Hastanın arkasına geçip sarılarak gövdesi kavranır.</a:t>
            </a: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endParaRPr lang="tr-TR" sz="1200" dirty="0" smtClean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Bir el, başparmak 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içte kalacak </a:t>
            </a: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şekilde yumruk yapılır. Yumruk yapılan elin başparmak tarafı 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göğüs kemiğinin </a:t>
            </a: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ucu ile göbek arasındaki yere denk gelecek şekilde yerleştirilir. Diğer el ile yumruk yapılan el kavranır.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382555" y="1337482"/>
            <a:ext cx="11458215" cy="59974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HEIMLICH UYGULAMASI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66276" t="28390" r="2254" b="6492"/>
          <a:stretch/>
        </p:blipFill>
        <p:spPr>
          <a:xfrm>
            <a:off x="9345291" y="2797931"/>
            <a:ext cx="2252660" cy="298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3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67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999804" y="2370755"/>
            <a:ext cx="7108625" cy="3570312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Kuvvetle arkaya ve yukarı doğru bastırılır. </a:t>
            </a:r>
            <a:endParaRPr lang="tr-TR" sz="2800" dirty="0" smtClean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Bu </a:t>
            </a: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hareket 5 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kez </a:t>
            </a: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yabancı cisim çıkıncaya kadar tekrarlanır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Tıkanıklık açılmadıysa tekrar hasta/yaralının sırtına vurulur.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Bu işlemler 5’er kez olacak şekilde dönüşümlü olarak tekrarlanır.</a:t>
            </a:r>
            <a:endParaRPr lang="tr-TR" sz="28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382555" y="1355517"/>
            <a:ext cx="11458215" cy="58246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BİLİNCİ YERİNDE KİŞİYE HEIMLICH UYGULAMASI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69131" t="28960" r="3320" b="6990"/>
          <a:stretch/>
        </p:blipFill>
        <p:spPr>
          <a:xfrm>
            <a:off x="8455090" y="2283568"/>
            <a:ext cx="2351314" cy="374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9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68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817985" y="2375045"/>
            <a:ext cx="10615124" cy="3111355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Hastanın bilinci kapanırsa sert zemin üzerine yatırılır.</a:t>
            </a:r>
          </a:p>
          <a:p>
            <a:pPr marL="342900" lvl="0" indent="-3429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Solunum ve şah damarından nabız değerlendirilir.</a:t>
            </a:r>
          </a:p>
          <a:p>
            <a:pPr marL="342900" lvl="0" indent="-3429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Tıbbi yardım istenir </a:t>
            </a: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(112).</a:t>
            </a:r>
          </a:p>
          <a:p>
            <a:pPr marL="342900" lvl="0" indent="-3429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Temel yaşam desteği uygulanır.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382555" y="1351128"/>
            <a:ext cx="11458215" cy="5595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BİLİNCİ YERİNDE KİŞİYE HEIMLICH UYGULAMASI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1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69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382555" y="1351129"/>
            <a:ext cx="11458215" cy="57754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HEIMLICH UYGULAMASI (ÇOCUK)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8"/>
          <a:stretch/>
        </p:blipFill>
        <p:spPr bwMode="auto">
          <a:xfrm>
            <a:off x="2139909" y="2172248"/>
            <a:ext cx="7943506" cy="424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70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7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88620" y="2127525"/>
            <a:ext cx="8223370" cy="3986648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75000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Hava yolunu açmak için;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Bir el alına yerleştirilir.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Diğer elin iki parmağı çene kemiğinin üzerine yerleştirilir.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Alından bastırılıp, çeneden kaldırılarak baş geriye doğru itilir.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Böylece dil yerinden oynatılarak hava yolu açıklığı sağlanmış olur.</a:t>
            </a:r>
            <a:endParaRPr lang="tr-TR" altLang="tr-TR" sz="2800" kern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482171" y="1356326"/>
            <a:ext cx="1121229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HAVA YOLU/SOLUNUM YOLUNUN AÇILMASI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69986" t="26681" b="11065"/>
          <a:stretch/>
        </p:blipFill>
        <p:spPr>
          <a:xfrm>
            <a:off x="9115335" y="2094156"/>
            <a:ext cx="2486663" cy="405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1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70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382555" y="1355517"/>
            <a:ext cx="11458215" cy="5142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TEK BAŞINIZA İSENİZ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t="30329" r="4693"/>
          <a:stretch/>
        </p:blipFill>
        <p:spPr bwMode="auto">
          <a:xfrm>
            <a:off x="2771795" y="2082879"/>
            <a:ext cx="6966858" cy="409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90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71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53143" y="2347749"/>
            <a:ext cx="7440554" cy="3410594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Bebek 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ilk yardımcının </a:t>
            </a: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bir kolu üzerine ters olarak 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yatırılır.</a:t>
            </a:r>
            <a:endParaRPr lang="tr-TR" sz="28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Başparmak ve diğer parmakların yardımıyla bebeğin çenesi kavranarak boynundan tutulur ve yüzüstü pozisyonda öne doğru 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eğilir.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382555" y="1362328"/>
            <a:ext cx="11458215" cy="56680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BEBEKLERDE TAM TIKANMADA İLK YARDIM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0" t="39635" r="942" b="17991"/>
          <a:stretch/>
        </p:blipFill>
        <p:spPr bwMode="auto">
          <a:xfrm>
            <a:off x="8295192" y="2776980"/>
            <a:ext cx="3302759" cy="255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89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72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589392" y="2388627"/>
            <a:ext cx="8563558" cy="3410594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Baş gergin ve gövdesinden aşağıda bir pozisyonda 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tutulur.</a:t>
            </a:r>
            <a:endParaRPr lang="tr-TR" sz="28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5 kez el bileğinin iç kısmı ile </a:t>
            </a: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bebeğin sırtına kürek kemiklerinin arasına hafifçe 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vurulur.</a:t>
            </a:r>
            <a:endParaRPr lang="tr-TR" sz="28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Diğer kolun 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üzerine, </a:t>
            </a: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başı elle kavranarak sırtüstü 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çevrilir.</a:t>
            </a: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Yabancı cismin çıkıp çıkmadığına 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bakılır.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271005" y="1355516"/>
            <a:ext cx="11458215" cy="54152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BEBEKLERDE TAM TIKANMADA İLK YARDIM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6" name="Picture 2" descr="Türk Kızılay Tüzüğ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032" y="2415821"/>
            <a:ext cx="2445001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ürk Kızılay Tüzüğ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032" y="4282794"/>
            <a:ext cx="23812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98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73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53143" y="2415821"/>
            <a:ext cx="8013760" cy="3318267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Çıkmadıysa başı gövdesinden aşağıda 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olacak şekilde  </a:t>
            </a: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sırtüstü 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tutulur.</a:t>
            </a:r>
            <a:endParaRPr lang="tr-TR" sz="28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5 kez iki parmakla </a:t>
            </a:r>
            <a:r>
              <a:rPr lang="tr-TR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göğüs kemiğinin alt kısmından karnın üs kısmına </a:t>
            </a:r>
            <a:r>
              <a:rPr lang="tr-TR" sz="2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baskı </a:t>
            </a:r>
            <a:r>
              <a:rPr lang="tr-TR" sz="28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uygulanır.</a:t>
            </a:r>
            <a:endParaRPr lang="tr-TR" sz="2800" b="1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Yabancı cisim çıkana kadar devam 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edilir.</a:t>
            </a:r>
            <a:endParaRPr lang="tr-TR" sz="28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Tıbbi yardım istenir (112).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273372" y="1364777"/>
            <a:ext cx="11458215" cy="61414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BEBEKLERDE TAM TIKANMADA İLK YARDIM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2050" name="Picture 2" descr="Türk Kızılay Tüzüğ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0"/>
          <a:stretch/>
        </p:blipFill>
        <p:spPr bwMode="auto">
          <a:xfrm>
            <a:off x="8969947" y="2312917"/>
            <a:ext cx="2052073" cy="163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7" t="60377" r="2342" b="7008"/>
          <a:stretch/>
        </p:blipFill>
        <p:spPr bwMode="auto">
          <a:xfrm>
            <a:off x="8973587" y="4004562"/>
            <a:ext cx="2048433" cy="211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35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28220" r="4286" b="19734"/>
          <a:stretch/>
        </p:blipFill>
        <p:spPr bwMode="auto">
          <a:xfrm>
            <a:off x="2026506" y="3020104"/>
            <a:ext cx="7925127" cy="33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74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="" xmlns:a16="http://schemas.microsoft.com/office/drawing/2014/main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8" name="Resi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2857" r="29095" b="81547"/>
          <a:stretch/>
        </p:blipFill>
        <p:spPr bwMode="auto">
          <a:xfrm>
            <a:off x="2711169" y="1579782"/>
            <a:ext cx="5791387" cy="100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1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8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519402" y="1381866"/>
            <a:ext cx="1121229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sz="3200" b="1" dirty="0" smtClean="0"/>
              <a:t>YAPAY SOLUNUM</a:t>
            </a:r>
            <a:endParaRPr lang="tr-TR" sz="3200" b="1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770507" y="2315255"/>
            <a:ext cx="6944743" cy="3434676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Hasta/yaralının hava yolu açıldıktan sonra solunum </a:t>
            </a:r>
            <a:r>
              <a:rPr lang="tr-TR" altLang="tr-TR" sz="2800" b="1" kern="0" dirty="0" smtClean="0">
                <a:solidFill>
                  <a:srgbClr val="C00000"/>
                </a:solidFill>
                <a:cs typeface="Arial"/>
              </a:rPr>
              <a:t>Bak-Dinle- Hisset Yöntemi </a:t>
            </a: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ile 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75000"/>
            </a:pPr>
            <a:r>
              <a:rPr lang="tr-TR" altLang="tr-TR" sz="2800" b="1" kern="0" dirty="0">
                <a:solidFill>
                  <a:srgbClr val="000000"/>
                </a:solidFill>
                <a:cs typeface="Arial"/>
              </a:rPr>
              <a:t> </a:t>
            </a:r>
            <a:r>
              <a:rPr lang="tr-TR" altLang="tr-TR" sz="2800" b="1" kern="0" dirty="0" smtClean="0">
                <a:solidFill>
                  <a:srgbClr val="000000"/>
                </a:solidFill>
                <a:cs typeface="Arial"/>
              </a:rPr>
              <a:t>   </a:t>
            </a:r>
            <a:r>
              <a:rPr lang="tr-TR" altLang="tr-TR" sz="2800" b="1" kern="0" dirty="0" smtClean="0">
                <a:solidFill>
                  <a:schemeClr val="tx1"/>
                </a:solidFill>
                <a:cs typeface="Arial"/>
              </a:rPr>
              <a:t>10 sn</a:t>
            </a: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. değerlendirilir.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Normal solunum yoksa hemen yapay solunuma başlanır.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7" t="41262" r="3473" b="6432"/>
          <a:stretch/>
        </p:blipFill>
        <p:spPr bwMode="auto">
          <a:xfrm>
            <a:off x="8374260" y="2415821"/>
            <a:ext cx="3010296" cy="327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89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9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80438" y="2663546"/>
            <a:ext cx="7492012" cy="2936788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527050" indent="-514350">
              <a:spcBef>
                <a:spcPts val="815"/>
              </a:spcBef>
              <a:buClr>
                <a:srgbClr val="C00000"/>
              </a:buClr>
              <a:buSzPct val="100000"/>
              <a:buFont typeface="+mj-lt"/>
              <a:buAutoNum type="arabicPeriod"/>
              <a:tabLst>
                <a:tab pos="741045" algn="l"/>
                <a:tab pos="1003935" algn="l"/>
              </a:tabLst>
            </a:pPr>
            <a:r>
              <a:rPr lang="tr-TR" sz="2800" dirty="0" smtClean="0">
                <a:solidFill>
                  <a:schemeClr val="tx1"/>
                </a:solidFill>
                <a:cs typeface="Arial"/>
              </a:rPr>
              <a:t>Kendimizin ve hasta/yaralının güvenliği sağlanır.</a:t>
            </a:r>
          </a:p>
          <a:p>
            <a:pPr marL="527050" indent="-514350">
              <a:spcBef>
                <a:spcPts val="815"/>
              </a:spcBef>
              <a:buClr>
                <a:srgbClr val="C00000"/>
              </a:buClr>
              <a:buSzPct val="100000"/>
              <a:buFont typeface="+mj-lt"/>
              <a:buAutoNum type="arabicPeriod"/>
              <a:tabLst>
                <a:tab pos="741045" algn="l"/>
                <a:tab pos="1003935" algn="l"/>
              </a:tabLst>
            </a:pPr>
            <a:r>
              <a:rPr lang="tr-TR" sz="2800" dirty="0" smtClean="0">
                <a:solidFill>
                  <a:schemeClr val="tx1"/>
                </a:solidFill>
                <a:cs typeface="Arial"/>
              </a:rPr>
              <a:t>Hasta/yaralının omuzlarına hafifçe dokunup </a:t>
            </a:r>
            <a:r>
              <a:rPr lang="tr-TR" sz="2800" b="1" dirty="0" smtClean="0">
                <a:solidFill>
                  <a:schemeClr val="tx1"/>
                </a:solidFill>
                <a:cs typeface="Arial"/>
              </a:rPr>
              <a:t>iyi misiniz? </a:t>
            </a:r>
            <a:r>
              <a:rPr lang="tr-TR" sz="2800" dirty="0" smtClean="0">
                <a:solidFill>
                  <a:schemeClr val="tx1"/>
                </a:solidFill>
                <a:cs typeface="Arial"/>
              </a:rPr>
              <a:t>diye sorarak bilinç kontrol edilir.</a:t>
            </a:r>
          </a:p>
          <a:p>
            <a:pPr marL="527050" indent="-514350">
              <a:spcBef>
                <a:spcPts val="815"/>
              </a:spcBef>
              <a:buClr>
                <a:srgbClr val="C00000"/>
              </a:buClr>
              <a:buSzPct val="100000"/>
              <a:buFont typeface="+mj-lt"/>
              <a:buAutoNum type="arabicPeriod"/>
              <a:tabLst>
                <a:tab pos="741045" algn="l"/>
                <a:tab pos="1003935" algn="l"/>
              </a:tabLst>
            </a:pPr>
            <a:r>
              <a:rPr lang="tr-TR" sz="2800" dirty="0" smtClean="0">
                <a:solidFill>
                  <a:schemeClr val="tx1"/>
                </a:solidFill>
                <a:cs typeface="Arial"/>
              </a:rPr>
              <a:t>Eğer bilinç yoksa çevreden yüksek sesle yardım çağrılır, </a:t>
            </a:r>
            <a:r>
              <a:rPr lang="tr-TR" sz="2800" b="1" dirty="0" smtClean="0">
                <a:solidFill>
                  <a:srgbClr val="C00000"/>
                </a:solidFill>
                <a:cs typeface="Arial"/>
              </a:rPr>
              <a:t>112</a:t>
            </a:r>
            <a:r>
              <a:rPr lang="tr-TR" sz="2800" dirty="0" smtClean="0">
                <a:solidFill>
                  <a:schemeClr val="tx1"/>
                </a:solidFill>
                <a:cs typeface="Arial"/>
              </a:rPr>
              <a:t> aratılır.</a:t>
            </a:r>
            <a:endParaRPr lang="tr-TR" sz="280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63550" y="1383621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YETİŞKİNLERDE (8 YAŞ ÜSTÜ) TEMEL YAŞAM DESTEĞİ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70478" t="35818" r="1802" b="7890"/>
          <a:stretch/>
        </p:blipFill>
        <p:spPr>
          <a:xfrm>
            <a:off x="8529852" y="2364554"/>
            <a:ext cx="2511188" cy="380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6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8868</TotalTime>
  <Words>3254</Words>
  <Application>Microsoft Office PowerPoint</Application>
  <PresentationFormat>Geniş ekran</PresentationFormat>
  <Paragraphs>407</Paragraphs>
  <Slides>74</Slides>
  <Notes>45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74</vt:i4>
      </vt:variant>
    </vt:vector>
  </HeadingPairs>
  <TitlesOfParts>
    <vt:vector size="82" baseType="lpstr">
      <vt:lpstr>Arial</vt:lpstr>
      <vt:lpstr>Arial Black</vt:lpstr>
      <vt:lpstr>Calibri</vt:lpstr>
      <vt:lpstr>Calibri Light</vt:lpstr>
      <vt:lpstr>Courier New</vt:lpstr>
      <vt:lpstr>Times New Roman</vt:lpstr>
      <vt:lpstr>Wingdings</vt:lpstr>
      <vt:lpstr>Office Teması</vt:lpstr>
      <vt:lpstr>MİLLÎ EĞİTİM BAKANLIĞI İŞYERİ SAĞLIK VE GÜVENLİK BİRİMİ  DAİRE BAŞKANLIĞI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Faruk EREN</dc:creator>
  <cp:lastModifiedBy>HulyaDEMIRHAN</cp:lastModifiedBy>
  <cp:revision>1103</cp:revision>
  <cp:lastPrinted>2018-06-05T14:42:51Z</cp:lastPrinted>
  <dcterms:created xsi:type="dcterms:W3CDTF">2018-02-16T13:33:45Z</dcterms:created>
  <dcterms:modified xsi:type="dcterms:W3CDTF">2021-11-12T13:26:09Z</dcterms:modified>
</cp:coreProperties>
</file>