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90" r:id="rId1"/>
  </p:sldMasterIdLst>
  <p:notesMasterIdLst>
    <p:notesMasterId r:id="rId47"/>
  </p:notesMasterIdLst>
  <p:sldIdLst>
    <p:sldId id="728" r:id="rId2"/>
    <p:sldId id="787" r:id="rId3"/>
    <p:sldId id="1331" r:id="rId4"/>
    <p:sldId id="1333" r:id="rId5"/>
    <p:sldId id="1334" r:id="rId6"/>
    <p:sldId id="1335" r:id="rId7"/>
    <p:sldId id="1340" r:id="rId8"/>
    <p:sldId id="1336" r:id="rId9"/>
    <p:sldId id="1337" r:id="rId10"/>
    <p:sldId id="1338" r:id="rId11"/>
    <p:sldId id="1342" r:id="rId12"/>
    <p:sldId id="1354" r:id="rId13"/>
    <p:sldId id="1373" r:id="rId14"/>
    <p:sldId id="1374" r:id="rId15"/>
    <p:sldId id="1375" r:id="rId16"/>
    <p:sldId id="1358" r:id="rId17"/>
    <p:sldId id="1346" r:id="rId18"/>
    <p:sldId id="1376" r:id="rId19"/>
    <p:sldId id="1377" r:id="rId20"/>
    <p:sldId id="1352" r:id="rId21"/>
    <p:sldId id="1359" r:id="rId22"/>
    <p:sldId id="1347" r:id="rId23"/>
    <p:sldId id="1360" r:id="rId24"/>
    <p:sldId id="1369" r:id="rId25"/>
    <p:sldId id="1348" r:id="rId26"/>
    <p:sldId id="1371" r:id="rId27"/>
    <p:sldId id="1344" r:id="rId28"/>
    <p:sldId id="1353" r:id="rId29"/>
    <p:sldId id="1361" r:id="rId30"/>
    <p:sldId id="1362" r:id="rId31"/>
    <p:sldId id="1363" r:id="rId32"/>
    <p:sldId id="1372" r:id="rId33"/>
    <p:sldId id="1378" r:id="rId34"/>
    <p:sldId id="1345" r:id="rId35"/>
    <p:sldId id="1379" r:id="rId36"/>
    <p:sldId id="1380" r:id="rId37"/>
    <p:sldId id="1381" r:id="rId38"/>
    <p:sldId id="1382" r:id="rId39"/>
    <p:sldId id="1383" r:id="rId40"/>
    <p:sldId id="1384" r:id="rId41"/>
    <p:sldId id="1385" r:id="rId42"/>
    <p:sldId id="1386" r:id="rId43"/>
    <p:sldId id="1387" r:id="rId44"/>
    <p:sldId id="1388" r:id="rId45"/>
    <p:sldId id="1389" r:id="rId46"/>
  </p:sldIdLst>
  <p:sldSz cx="12192000" cy="6858000"/>
  <p:notesSz cx="6794500" cy="9906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MAL ÜNAL" initials="CÜ" lastIdx="1" clrIdx="0">
    <p:extLst>
      <p:ext uri="{19B8F6BF-5375-455C-9EA6-DF929625EA0E}">
        <p15:presenceInfo xmlns:p15="http://schemas.microsoft.com/office/powerpoint/2012/main" userId="2b104061d5e2115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D745D7"/>
    <a:srgbClr val="FE9C9C"/>
    <a:srgbClr val="F16565"/>
    <a:srgbClr val="70AD47"/>
    <a:srgbClr val="8C3462"/>
    <a:srgbClr val="F3D9D9"/>
    <a:srgbClr val="F8E8E8"/>
    <a:srgbClr val="EBF1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Orta Stil 4 - Vurgu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Orta Stil 1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6D9F66E-5EB9-4882-86FB-DCBF35E3C3E4}" styleName="Orta Stil 4 - Vurgu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Orta Stil 4 - Vurgu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4B1156A-380E-4F78-BDF5-A606A8083BF9}" styleName="Orta Stil 4 - Vurgu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47890" y="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/>
          <a:lstStyle>
            <a:lvl1pPr algn="r">
              <a:defRPr sz="1200"/>
            </a:lvl1pPr>
          </a:lstStyle>
          <a:p>
            <a:fld id="{7ACF8F7F-4C44-408C-88B6-A6BF56A9F84D}" type="datetimeFigureOut">
              <a:rPr lang="tr-TR" smtClean="0"/>
              <a:t>12.11.2021</a:t>
            </a:fld>
            <a:endParaRPr lang="tr-TR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36663"/>
            <a:ext cx="5946775" cy="3344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68" tIns="45635" rIns="91268" bIns="45635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133" y="4767681"/>
            <a:ext cx="5436234" cy="3899675"/>
          </a:xfrm>
          <a:prstGeom prst="rect">
            <a:avLst/>
          </a:prstGeom>
        </p:spPr>
        <p:txBody>
          <a:bodyPr vert="horz" lIns="91268" tIns="45635" rIns="91268" bIns="45635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47890" y="9408643"/>
            <a:ext cx="2945024" cy="497359"/>
          </a:xfrm>
          <a:prstGeom prst="rect">
            <a:avLst/>
          </a:prstGeom>
        </p:spPr>
        <p:txBody>
          <a:bodyPr vert="horz" lIns="91268" tIns="45635" rIns="91268" bIns="45635" rtlCol="0" anchor="b"/>
          <a:lstStyle>
            <a:lvl1pPr algn="r">
              <a:defRPr sz="1200"/>
            </a:lvl1pPr>
          </a:lstStyle>
          <a:p>
            <a:fld id="{4307AC83-186E-44C2-A192-69712972D4F3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45467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332844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4974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91775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32519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02286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4920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27580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793524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13715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32784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29579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93172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553273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39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8943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750040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5059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59293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41776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915310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63577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805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41119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7317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49107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4376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37667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07AC83-186E-44C2-A192-69712972D4F3}" type="slidenum">
              <a:rPr lang="tr-TR" smtClean="0"/>
              <a:t>15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7809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06A86-542B-435F-B08D-AF2F6F91C99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0840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604D1-8752-4679-986D-F130D3CB04C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1126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2F1E9-2924-4E3F-BAF9-8598FAAF24C3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94279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 userDrawn="1"/>
        </p:nvSpPr>
        <p:spPr>
          <a:xfrm>
            <a:off x="0" y="0"/>
            <a:ext cx="12192000" cy="8941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" name="Unvan 1"/>
          <p:cNvSpPr>
            <a:spLocks noGrp="1"/>
          </p:cNvSpPr>
          <p:nvPr>
            <p:ph type="title" hasCustomPrompt="1"/>
          </p:nvPr>
        </p:nvSpPr>
        <p:spPr>
          <a:xfrm>
            <a:off x="0" y="10633"/>
            <a:ext cx="12192000" cy="850605"/>
          </a:xfrm>
          <a:noFill/>
        </p:spPr>
        <p:txBody>
          <a:bodyPr/>
          <a:lstStyle>
            <a:lvl1pPr>
              <a:defRPr/>
            </a:lvl1pPr>
          </a:lstStyle>
          <a:p>
            <a:r>
              <a:rPr lang="tr-TR" dirty="0"/>
              <a:t>         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96D67-8B05-4B2E-971F-B434FDD9AB49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" y="31899"/>
            <a:ext cx="838200" cy="841003"/>
          </a:xfrm>
          <a:prstGeom prst="rect">
            <a:avLst/>
          </a:prstGeom>
        </p:spPr>
      </p:pic>
      <p:sp>
        <p:nvSpPr>
          <p:cNvPr id="8" name="Unvan 1"/>
          <p:cNvSpPr txBox="1">
            <a:spLocks/>
          </p:cNvSpPr>
          <p:nvPr userDrawn="1"/>
        </p:nvSpPr>
        <p:spPr>
          <a:xfrm>
            <a:off x="912623" y="107039"/>
            <a:ext cx="3228557" cy="680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DESTEK HİZMETLERİ </a:t>
            </a:r>
            <a:b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GENEL MÜDÜRLÜĞÜ</a:t>
            </a:r>
            <a:endParaRPr lang="tr-TR" sz="2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878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21948-1B73-4E3F-BDE7-D4A2744EF5A8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27238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A32DC-1DAC-43FE-9FA7-6E635CD171FD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82532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3AEB7-331C-4D28-A8BA-C287AA4B8AAF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3992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34351-B503-41A4-989B-3C02B9529574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84748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 userDrawn="1"/>
        </p:nvSpPr>
        <p:spPr>
          <a:xfrm>
            <a:off x="0" y="658025"/>
            <a:ext cx="12192000" cy="6409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7D15-6306-4555-9423-AAD7FA874A97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/>
              <a:t>Merkez İSGB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>
          <a:xfrm>
            <a:off x="11363227" y="6309215"/>
            <a:ext cx="477543" cy="477542"/>
          </a:xfrm>
        </p:spPr>
        <p:txBody>
          <a:bodyPr/>
          <a:lstStyle>
            <a:lvl1pPr algn="ctr">
              <a:defRPr sz="1800" b="1"/>
            </a:lvl1pPr>
          </a:lstStyle>
          <a:p>
            <a:fld id="{1EDBCF86-4C6C-45BD-AB90-9F5A9BF58ABB}" type="slidenum">
              <a:rPr lang="tr-TR" smtClean="0"/>
              <a:pPr/>
              <a:t>‹#›</a:t>
            </a:fld>
            <a:endParaRPr lang="tr-TR" dirty="0"/>
          </a:p>
        </p:txBody>
      </p:sp>
      <p:sp>
        <p:nvSpPr>
          <p:cNvPr id="8" name="Unvan 1"/>
          <p:cNvSpPr txBox="1">
            <a:spLocks/>
          </p:cNvSpPr>
          <p:nvPr userDrawn="1"/>
        </p:nvSpPr>
        <p:spPr>
          <a:xfrm>
            <a:off x="1627138" y="794166"/>
            <a:ext cx="8643533" cy="453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MERKEZ İŞYERİ</a:t>
            </a:r>
            <a:r>
              <a:rPr lang="tr-TR" sz="2400" b="1" cap="none" spc="0" baseline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 SAĞLIK VE GÜVENLİK BİRİMİ</a:t>
            </a:r>
          </a:p>
        </p:txBody>
      </p:sp>
      <p:cxnSp>
        <p:nvCxnSpPr>
          <p:cNvPr id="15" name="Düz Bağlayıcı 14"/>
          <p:cNvCxnSpPr>
            <a:endCxn id="16" idx="2"/>
          </p:cNvCxnSpPr>
          <p:nvPr userDrawn="1"/>
        </p:nvCxnSpPr>
        <p:spPr>
          <a:xfrm>
            <a:off x="885335" y="6532940"/>
            <a:ext cx="10477893" cy="150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11363228" y="6309215"/>
            <a:ext cx="477542" cy="4775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7" name="Oval 6"/>
          <p:cNvSpPr/>
          <p:nvPr userDrawn="1"/>
        </p:nvSpPr>
        <p:spPr>
          <a:xfrm>
            <a:off x="327905" y="51276"/>
            <a:ext cx="1227430" cy="12274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5" y="51278"/>
            <a:ext cx="1239135" cy="1239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Resi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769" y="0"/>
            <a:ext cx="1548488" cy="12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4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6A563-5940-4660-AD98-C94B09F5F84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17414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6407-2BD7-4A2B-B695-7369B887FC1C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1104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D9F39B-2E78-4927-97E1-2303DE3FCD2A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13920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8B5D9-5347-43EF-9D7A-CAA8CB63A481}" type="datetime1">
              <a:rPr lang="tr-TR" smtClean="0"/>
              <a:t>12.11.2021</a:t>
            </a:fld>
            <a:endParaRPr lang="tr-TR" dirty="0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CF86-4C6C-45BD-AB90-9F5A9BF58ABB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97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267172" y="2667786"/>
            <a:ext cx="11555634" cy="3488315"/>
          </a:xfrm>
        </p:spPr>
        <p:txBody>
          <a:bodyPr>
            <a:normAutofit fontScale="90000"/>
          </a:bodyPr>
          <a:lstStyle/>
          <a:p>
            <a:pPr lvl="0"/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MİLLÎ EĞİTİM BAKANLIĞI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İŞYERİ SAĞLIK VE GÜVENLİK BİRİMİ 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>DAİRE BAŞKANLIĞI</a:t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  <a:t/>
            </a:r>
            <a:br>
              <a:rPr lang="tr-TR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cs typeface="Times New Roman" pitchFamily="18" charset="0"/>
              </a:rPr>
            </a:br>
            <a:endParaRPr lang="tr-TR" sz="3100" dirty="0">
              <a:ln w="9525">
                <a:solidFill>
                  <a:schemeClr val="bg1"/>
                </a:solidFill>
                <a:prstDash val="solid"/>
              </a:ln>
              <a:latin typeface="Arial Black" panose="020B0A04020102020204" pitchFamily="34" charset="0"/>
            </a:endParaRPr>
          </a:p>
        </p:txBody>
      </p:sp>
      <p:sp>
        <p:nvSpPr>
          <p:cNvPr id="3" name="Metin kutusu 2"/>
          <p:cNvSpPr txBox="1"/>
          <p:nvPr/>
        </p:nvSpPr>
        <p:spPr>
          <a:xfrm>
            <a:off x="5777806" y="6284422"/>
            <a:ext cx="670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smtClean="0"/>
              <a:t>2021</a:t>
            </a:r>
            <a:endParaRPr lang="tr-TR" b="1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46" y="727778"/>
            <a:ext cx="2170592" cy="207583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80" y="578697"/>
            <a:ext cx="2547669" cy="208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927909" y="2298398"/>
            <a:ext cx="10155883" cy="401081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>
              <a:spcBef>
                <a:spcPts val="815"/>
              </a:spcBef>
              <a:buClr>
                <a:srgbClr val="C00000"/>
              </a:buClr>
              <a:buSzPct val="75000"/>
              <a:tabLst>
                <a:tab pos="741045" algn="l"/>
                <a:tab pos="1003935" algn="l"/>
              </a:tabLst>
            </a:pPr>
            <a:r>
              <a:rPr lang="tr-TR" sz="2700" b="1" dirty="0" smtClean="0">
                <a:solidFill>
                  <a:srgbClr val="C00000"/>
                </a:solidFill>
                <a:cs typeface="Arial"/>
              </a:rPr>
              <a:t>Sistem: </a:t>
            </a:r>
            <a:r>
              <a:rPr lang="tr-TR" sz="2700" dirty="0" smtClean="0">
                <a:solidFill>
                  <a:schemeClr val="tx1"/>
                </a:solidFill>
                <a:cs typeface="Arial"/>
              </a:rPr>
              <a:t>Kendine özgü görevleri olan ve çeşitli organların oluşturduğu vücut yapılarıdır. </a:t>
            </a:r>
          </a:p>
          <a:p>
            <a:pPr marL="812800" lvl="1" indent="-34290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700" dirty="0" smtClean="0">
                <a:cs typeface="Arial"/>
              </a:rPr>
              <a:t>Hareket sistemi</a:t>
            </a:r>
          </a:p>
          <a:p>
            <a:pPr marL="812800" lvl="1" indent="-34290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700" dirty="0" smtClean="0">
                <a:cs typeface="Arial"/>
              </a:rPr>
              <a:t>Dolaşım sistemi</a:t>
            </a:r>
          </a:p>
          <a:p>
            <a:pPr marL="812800" lvl="1" indent="-34290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700" dirty="0" smtClean="0">
                <a:cs typeface="Arial"/>
              </a:rPr>
              <a:t>Sinir sistemi</a:t>
            </a:r>
          </a:p>
          <a:p>
            <a:pPr marL="812800" lvl="1" indent="-34290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700" dirty="0" smtClean="0">
                <a:cs typeface="Arial"/>
              </a:rPr>
              <a:t>Solunum sistemi</a:t>
            </a:r>
          </a:p>
          <a:p>
            <a:pPr marL="812800" lvl="1" indent="-34290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700" dirty="0" smtClean="0">
                <a:cs typeface="Arial"/>
              </a:rPr>
              <a:t>Boşaltım sistemi</a:t>
            </a:r>
          </a:p>
          <a:p>
            <a:pPr marL="812800" lvl="1" indent="-342900">
              <a:spcBef>
                <a:spcPts val="815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41045" algn="l"/>
                <a:tab pos="1003935" algn="l"/>
              </a:tabLst>
            </a:pPr>
            <a:r>
              <a:rPr lang="tr-TR" sz="2700" dirty="0" smtClean="0">
                <a:cs typeface="Arial"/>
              </a:rPr>
              <a:t>Sindirim sistemi</a:t>
            </a:r>
            <a:endParaRPr lang="tr-TR" sz="2700" dirty="0">
              <a:cs typeface="Arial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17241" y="1356326"/>
            <a:ext cx="11377220" cy="60895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İNSAN VÜCUDUNU OLUŞTURAN SİSTEMLER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56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66792" y="2470453"/>
            <a:ext cx="6921364" cy="325974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Hareket sistemi;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vücudun hareket etmesini ve desteklenmesini sağlar, koruyucu görev yapar.</a:t>
            </a:r>
          </a:p>
          <a:p>
            <a:pPr lvl="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Hareket sistemini oluşturan yapılar;</a:t>
            </a:r>
          </a:p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Kemikler,</a:t>
            </a:r>
          </a:p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Eklemler,</a:t>
            </a:r>
          </a:p>
          <a:p>
            <a:pPr marL="514350" lvl="0" indent="-51435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Kaslar.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36937" y="1351252"/>
            <a:ext cx="11377220" cy="54578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HAREKET SİSTEMİ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3122" y="2470453"/>
            <a:ext cx="3504829" cy="31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4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57609" y="2210972"/>
            <a:ext cx="7685314" cy="369415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marR="5080" algn="just">
              <a:spcBef>
                <a:spcPts val="100"/>
              </a:spcBef>
            </a:pPr>
            <a:r>
              <a:rPr lang="tr-TR" sz="2800" b="1" dirty="0" smtClean="0">
                <a:cs typeface="Arial" panose="020B0604020202020204" pitchFamily="34" charset="0"/>
              </a:rPr>
              <a:t>Dolaşım sistemi; </a:t>
            </a:r>
            <a:r>
              <a:rPr lang="tr-TR" sz="2800" dirty="0" smtClean="0">
                <a:cs typeface="Arial" panose="020B0604020202020204" pitchFamily="34" charset="0"/>
              </a:rPr>
              <a:t>vücut dokularının ihtiyacı olan oksijen, besin, hormon, bağışıklık vb. elemanları taşır ve geriye toplar.</a:t>
            </a:r>
          </a:p>
          <a:p>
            <a:pPr marL="12700" marR="5080" algn="just">
              <a:spcBef>
                <a:spcPts val="100"/>
              </a:spcBef>
            </a:pPr>
            <a:endParaRPr lang="tr-TR" sz="1200" dirty="0" smtClean="0">
              <a:cs typeface="Arial" panose="020B0604020202020204" pitchFamily="34" charset="0"/>
            </a:endParaRPr>
          </a:p>
          <a:p>
            <a:pPr marL="12700" marR="5080" algn="just">
              <a:spcBef>
                <a:spcPts val="100"/>
              </a:spcBef>
            </a:pPr>
            <a:r>
              <a:rPr lang="tr-TR" sz="2800" b="1" dirty="0" smtClean="0">
                <a:cs typeface="Arial" panose="020B0604020202020204" pitchFamily="34" charset="0"/>
              </a:rPr>
              <a:t>Dolaşım sistemini oluşturan yapılar;</a:t>
            </a:r>
          </a:p>
          <a:p>
            <a:pPr marL="527050" marR="5080" indent="-514350" algn="just">
              <a:spcBef>
                <a:spcPts val="100"/>
              </a:spcBef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Kalp,</a:t>
            </a:r>
          </a:p>
          <a:p>
            <a:pPr marL="527050" marR="5080" indent="-514350" algn="just">
              <a:spcBef>
                <a:spcPts val="100"/>
              </a:spcBef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Damarlar,</a:t>
            </a:r>
          </a:p>
          <a:p>
            <a:pPr marL="527050" marR="5080" indent="-514350" algn="just">
              <a:spcBef>
                <a:spcPts val="100"/>
              </a:spcBef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Kan.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34779" y="1354407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DOLAŞIM SİSTEMİ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6327" y="2239347"/>
            <a:ext cx="2224586" cy="3603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7612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18457" y="2253834"/>
            <a:ext cx="7183597" cy="405538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Kalp </a:t>
            </a:r>
          </a:p>
          <a:p>
            <a:pPr lvl="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Göğüs kafesinin ortasında bulunur ve iki bölümden oluşur. Damarlar aracılığı ile kanı vücuda pompalar.</a:t>
            </a:r>
          </a:p>
          <a:p>
            <a:pPr lvl="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endParaRPr lang="tr-TR" altLang="tr-TR" sz="12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Damarlar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Atardamar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Toplardamar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Kılcal damar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351230" y="1356327"/>
            <a:ext cx="11377220" cy="5680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sz="3200" b="1" dirty="0" smtClean="0"/>
              <a:t>DOLAŞIM SİSTEMİ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-3526972" y="1655495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5365" y="2915367"/>
            <a:ext cx="3643085" cy="27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8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72732" y="2160296"/>
            <a:ext cx="7912359" cy="391295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buClr>
                <a:srgbClr val="C00000"/>
              </a:buClr>
              <a:buSzPct val="75000"/>
            </a:pPr>
            <a:r>
              <a:rPr lang="tr-TR" sz="2800" b="1" dirty="0" smtClean="0"/>
              <a:t>Sinir sistemi; </a:t>
            </a:r>
            <a:r>
              <a:rPr lang="tr-TR" sz="2800" dirty="0" smtClean="0"/>
              <a:t>bilinç, anlama, düşünme, algılama, hareketlerin uyumu ve dengesi, solunum ile dolaşımı sağlar.</a:t>
            </a:r>
          </a:p>
          <a:p>
            <a:pPr algn="just">
              <a:buClr>
                <a:srgbClr val="C00000"/>
              </a:buClr>
              <a:buSzPct val="75000"/>
            </a:pPr>
            <a:endParaRPr lang="tr-TR" sz="1200" b="1" dirty="0" smtClean="0"/>
          </a:p>
          <a:p>
            <a:pPr algn="just">
              <a:buClr>
                <a:srgbClr val="C00000"/>
              </a:buClr>
              <a:buSzPct val="75000"/>
            </a:pPr>
            <a:r>
              <a:rPr lang="tr-TR" sz="2800" b="1" dirty="0" smtClean="0"/>
              <a:t>Sinir sistemini oluşturan yapılar;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Beyin,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Beyincik,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Omurilik soğanı,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Omurilik. </a:t>
            </a:r>
            <a:endParaRPr lang="tr-TR" sz="28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56327"/>
            <a:ext cx="11377220" cy="5680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SİNİR SİSTEMİ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23571" r="27857"/>
          <a:stretch/>
        </p:blipFill>
        <p:spPr>
          <a:xfrm>
            <a:off x="8762688" y="2542709"/>
            <a:ext cx="2600539" cy="3011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15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36937" y="2360256"/>
            <a:ext cx="7055684" cy="318918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buClr>
                <a:srgbClr val="C00000"/>
              </a:buClr>
              <a:buSzPct val="75000"/>
            </a:pPr>
            <a:r>
              <a:rPr lang="tr-TR" sz="2800" b="1" dirty="0" smtClean="0"/>
              <a:t>Solunum sistemi; </a:t>
            </a:r>
            <a:r>
              <a:rPr lang="tr-TR" sz="2800" dirty="0" smtClean="0"/>
              <a:t>vücuda gerekli olan gaz alışverişini yaparak, hücre ve dokuların oksijenlenmesini sağlar. </a:t>
            </a:r>
          </a:p>
          <a:p>
            <a:pPr algn="just">
              <a:buClr>
                <a:srgbClr val="C00000"/>
              </a:buClr>
              <a:buSzPct val="75000"/>
            </a:pPr>
            <a:endParaRPr lang="tr-TR" sz="1200" dirty="0" smtClean="0"/>
          </a:p>
          <a:p>
            <a:pPr algn="just">
              <a:buClr>
                <a:srgbClr val="C00000"/>
              </a:buClr>
              <a:buSzPct val="75000"/>
            </a:pPr>
            <a:r>
              <a:rPr lang="tr-TR" sz="2800" b="1" dirty="0" smtClean="0"/>
              <a:t>Solunum sistemi iki bölümden oluşur;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Solunum yolu,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Akciğerler.</a:t>
            </a:r>
            <a:endParaRPr lang="tr-TR" sz="28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436937" y="1331924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sz="3200" b="1" dirty="0" smtClean="0"/>
              <a:t>SOLUNUM SİSTEMİ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401" y="2551325"/>
            <a:ext cx="3466826" cy="268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15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16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56326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/>
              <a:t>BOŞALTIM SİSTEMİ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573564" y="2106836"/>
            <a:ext cx="7995234" cy="3991275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buClr>
                <a:srgbClr val="C00000"/>
              </a:buClr>
              <a:buSzPct val="75000"/>
            </a:pPr>
            <a:r>
              <a:rPr lang="tr-TR" sz="2800" b="1" dirty="0" smtClean="0"/>
              <a:t>Boşaltım sistemi; </a:t>
            </a:r>
            <a:r>
              <a:rPr lang="tr-TR" sz="2800" dirty="0" smtClean="0"/>
              <a:t>kanı süzerek gerekli maddelerin vücutta tutulması ve zararlı olanların atılması görevini yaparak, vücutta iç dengeyi korur.</a:t>
            </a:r>
          </a:p>
          <a:p>
            <a:pPr algn="just">
              <a:buClr>
                <a:srgbClr val="C00000"/>
              </a:buClr>
              <a:buSzPct val="75000"/>
            </a:pPr>
            <a:endParaRPr lang="tr-TR" sz="1200" b="1" dirty="0" smtClean="0"/>
          </a:p>
          <a:p>
            <a:pPr algn="just">
              <a:buClr>
                <a:srgbClr val="C00000"/>
              </a:buClr>
              <a:buSzPct val="75000"/>
            </a:pPr>
            <a:r>
              <a:rPr lang="tr-TR" sz="2800" b="1" dirty="0" smtClean="0"/>
              <a:t>Boşaltım sistemini oluşturan yapılar;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Böbrekler,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İdrar kanalları,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İdrar kesesi,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/>
              <a:t>İdrar borusu/ yolu.</a:t>
            </a:r>
            <a:endParaRPr lang="tr-TR" sz="28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13429" r="9772"/>
          <a:stretch/>
        </p:blipFill>
        <p:spPr>
          <a:xfrm>
            <a:off x="8758391" y="2709336"/>
            <a:ext cx="3029153" cy="262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5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96852" y="2210374"/>
            <a:ext cx="7910169" cy="421772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Sindirim sistemi</a:t>
            </a:r>
            <a:r>
              <a:rPr lang="tr-TR" altLang="tr-TR" sz="2600" dirty="0" smtClean="0">
                <a:solidFill>
                  <a:srgbClr val="000000"/>
                </a:solidFill>
                <a:cs typeface="Arial" panose="020B0604020202020204" pitchFamily="34" charset="0"/>
              </a:rPr>
              <a:t>; ağızdan alınan besinlerin öğütülerek sindirilmesini ve kan dolaşımı vasıtasıyla vücuda dağıtılmasını sağlar.</a:t>
            </a:r>
          </a:p>
          <a:p>
            <a:pPr lvl="0" fontAlgn="base">
              <a:spcBef>
                <a:spcPts val="6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Sindirim sistemi organları;</a:t>
            </a:r>
          </a:p>
          <a:p>
            <a:pPr lvl="1" indent="-457200" fontAlgn="base"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600" dirty="0" smtClean="0">
                <a:solidFill>
                  <a:srgbClr val="000000"/>
                </a:solidFill>
                <a:cs typeface="Arial" panose="020B0604020202020204" pitchFamily="34" charset="0"/>
              </a:rPr>
              <a:t>Dil ve dişler,</a:t>
            </a:r>
          </a:p>
          <a:p>
            <a:pPr lvl="1" indent="-457200" fontAlgn="base"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600" dirty="0" smtClean="0">
                <a:solidFill>
                  <a:srgbClr val="000000"/>
                </a:solidFill>
                <a:cs typeface="Arial" panose="020B0604020202020204" pitchFamily="34" charset="0"/>
              </a:rPr>
              <a:t>Yemek borusu,</a:t>
            </a:r>
          </a:p>
          <a:p>
            <a:pPr lvl="1" indent="-457200" fontAlgn="base"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600" dirty="0" smtClean="0">
                <a:solidFill>
                  <a:srgbClr val="000000"/>
                </a:solidFill>
                <a:cs typeface="Arial" panose="020B0604020202020204" pitchFamily="34" charset="0"/>
              </a:rPr>
              <a:t>Mide,</a:t>
            </a:r>
          </a:p>
          <a:p>
            <a:pPr lvl="1" indent="-457200" fontAlgn="base"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600" dirty="0" smtClean="0">
                <a:solidFill>
                  <a:srgbClr val="000000"/>
                </a:solidFill>
                <a:cs typeface="Arial" panose="020B0604020202020204" pitchFamily="34" charset="0"/>
              </a:rPr>
              <a:t>Safra kesesi,</a:t>
            </a:r>
          </a:p>
          <a:p>
            <a:pPr lvl="1" indent="-457200" fontAlgn="base"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600" dirty="0" smtClean="0">
                <a:solidFill>
                  <a:srgbClr val="000000"/>
                </a:solidFill>
                <a:cs typeface="Arial" panose="020B0604020202020204" pitchFamily="34" charset="0"/>
              </a:rPr>
              <a:t>Pankreas, </a:t>
            </a:r>
          </a:p>
          <a:p>
            <a:pPr lvl="1" indent="-457200" fontAlgn="base"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600" dirty="0" smtClean="0">
                <a:solidFill>
                  <a:srgbClr val="000000"/>
                </a:solidFill>
                <a:cs typeface="Arial" panose="020B0604020202020204" pitchFamily="34" charset="0"/>
              </a:rPr>
              <a:t>Bağırsaklar.</a:t>
            </a:r>
            <a:endParaRPr lang="tr-TR" altLang="tr-TR" sz="26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317241" y="1369973"/>
            <a:ext cx="11377220" cy="55436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200" b="1" dirty="0" smtClean="0">
                <a:solidFill>
                  <a:prstClr val="white"/>
                </a:solidFill>
              </a:rPr>
              <a:t>SİNDİRİM SİSTEMİ</a:t>
            </a:r>
            <a:endParaRPr lang="tr-TR" altLang="tr-TR" sz="32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310" y="2557394"/>
            <a:ext cx="3235460" cy="344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7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95460" y="2415821"/>
            <a:ext cx="5346998" cy="349342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  <a:defRPr/>
            </a:pPr>
            <a:r>
              <a:rPr lang="tr-TR" sz="2800" b="1" dirty="0" smtClean="0"/>
              <a:t>Yaşam bulguları:</a:t>
            </a:r>
          </a:p>
          <a:p>
            <a:pPr marL="514350" indent="-514350" algn="just">
              <a:lnSpc>
                <a:spcPct val="150000"/>
              </a:lnSpc>
              <a:buClr>
                <a:srgbClr val="C00000"/>
              </a:buClr>
              <a:buSzPct val="95000"/>
              <a:buFont typeface="+mj-lt"/>
              <a:buAutoNum type="arabicPeriod"/>
              <a:defRPr/>
            </a:pPr>
            <a:r>
              <a:rPr lang="tr-TR" sz="2800" dirty="0" smtClean="0"/>
              <a:t>Bilinç,</a:t>
            </a:r>
          </a:p>
          <a:p>
            <a:pPr marL="514350" indent="-514350" algn="just">
              <a:buClr>
                <a:srgbClr val="C00000"/>
              </a:buClr>
              <a:buSzPct val="95000"/>
              <a:buFont typeface="+mj-lt"/>
              <a:buAutoNum type="arabicPeriod"/>
              <a:defRPr/>
            </a:pPr>
            <a:r>
              <a:rPr lang="tr-TR" sz="2800" dirty="0" smtClean="0"/>
              <a:t>Solunum,</a:t>
            </a:r>
          </a:p>
          <a:p>
            <a:pPr marL="514350" indent="-514350" algn="just">
              <a:buClr>
                <a:srgbClr val="C00000"/>
              </a:buClr>
              <a:buSzPct val="95000"/>
              <a:buFont typeface="+mj-lt"/>
              <a:buAutoNum type="arabicPeriod"/>
              <a:defRPr/>
            </a:pPr>
            <a:r>
              <a:rPr lang="tr-TR" sz="2800" dirty="0" smtClean="0"/>
              <a:t>Dolaşım,</a:t>
            </a:r>
          </a:p>
          <a:p>
            <a:pPr marL="514350" indent="-514350" algn="just">
              <a:buClr>
                <a:srgbClr val="C00000"/>
              </a:buClr>
              <a:buSzPct val="95000"/>
              <a:buFont typeface="+mj-lt"/>
              <a:buAutoNum type="arabicPeriod"/>
              <a:defRPr/>
            </a:pPr>
            <a:r>
              <a:rPr lang="tr-TR" sz="2800" dirty="0" smtClean="0"/>
              <a:t>Vücut ısısı,</a:t>
            </a:r>
          </a:p>
          <a:p>
            <a:pPr marL="514350" indent="-514350" algn="just">
              <a:buClr>
                <a:srgbClr val="C00000"/>
              </a:buClr>
              <a:buSzPct val="95000"/>
              <a:buFont typeface="+mj-lt"/>
              <a:buAutoNum type="arabicPeriod"/>
              <a:defRPr/>
            </a:pPr>
            <a:r>
              <a:rPr lang="tr-TR" sz="2800" dirty="0" smtClean="0"/>
              <a:t>Kan Basıncı.</a:t>
            </a:r>
          </a:p>
          <a:p>
            <a:pPr marL="457200" indent="-4572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defRPr/>
            </a:pPr>
            <a:endParaRPr lang="tr-TR" sz="26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368015" y="1352944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200" b="1" dirty="0" smtClean="0">
                <a:solidFill>
                  <a:prstClr val="white"/>
                </a:solidFill>
              </a:rPr>
              <a:t>YAŞAM BULGULARI</a:t>
            </a:r>
            <a:endParaRPr lang="tr-TR" altLang="tr-TR" sz="32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t="22540" b="32063"/>
          <a:stretch/>
        </p:blipFill>
        <p:spPr>
          <a:xfrm>
            <a:off x="6680719" y="3125506"/>
            <a:ext cx="4677537" cy="165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19</a:t>
            </a:fld>
            <a:endParaRPr lang="tr-TR" dirty="0"/>
          </a:p>
        </p:txBody>
      </p:sp>
      <p:sp>
        <p:nvSpPr>
          <p:cNvPr id="3" name="Metin kutusu 2"/>
          <p:cNvSpPr txBox="1"/>
          <p:nvPr/>
        </p:nvSpPr>
        <p:spPr>
          <a:xfrm>
            <a:off x="489855" y="1342039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200" b="1" dirty="0">
                <a:solidFill>
                  <a:prstClr val="white"/>
                </a:solidFill>
              </a:rPr>
              <a:t>YAŞAM BULGULARI</a:t>
            </a:r>
            <a:endParaRPr lang="tr-TR" altLang="tr-TR" sz="32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891083" y="2235048"/>
            <a:ext cx="10409834" cy="359814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514350" lvl="0" indent="-514350"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Bilinç: </a:t>
            </a:r>
            <a:r>
              <a:rPr lang="tr-TR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Önce hasta/yaralının </a:t>
            </a:r>
            <a:r>
              <a:rPr lang="tr-TR" sz="28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bilinç düzeyi </a:t>
            </a:r>
            <a:r>
              <a:rPr lang="tr-TR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değerlendirilir. Bilinç düzeyi yaralanmanın ağırlık derecesinin göstergesidir.</a:t>
            </a:r>
          </a:p>
          <a:p>
            <a:pPr lvl="0">
              <a:buClr>
                <a:srgbClr val="C00000"/>
              </a:buClr>
              <a:buSzPct val="100000"/>
            </a:pPr>
            <a:endParaRPr lang="tr-TR" sz="12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SzPct val="100000"/>
            </a:pP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Bilinç düzeyleri;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Kişinin </a:t>
            </a:r>
            <a:r>
              <a:rPr 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bilinci yerinde/açık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ise; </a:t>
            </a:r>
            <a:r>
              <a:rPr 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tüm uyarılara cevap verir.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1.derece bilinç kaybı; </a:t>
            </a:r>
            <a:r>
              <a:rPr 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sözlü ve gürültülü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uyaranlara cevap verir.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2.derece bilinç kaybı; </a:t>
            </a:r>
            <a:r>
              <a:rPr 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ağrılı uyaranlara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cevap verir.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C00000"/>
                </a:solidFill>
                <a:cs typeface="Arial" panose="020B0604020202020204" pitchFamily="34" charset="0"/>
              </a:rPr>
              <a:t>3.derece bilinç kaybı;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tüm uyaranlara tepkisizdir, </a:t>
            </a:r>
            <a:r>
              <a:rPr 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cevap vermez.</a:t>
            </a:r>
            <a:endParaRPr lang="tr-TR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84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</a:t>
            </a:fld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2559280" y="2482839"/>
            <a:ext cx="70757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4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/ YARALI VE </a:t>
            </a:r>
          </a:p>
          <a:p>
            <a:pPr algn="ctr"/>
            <a:r>
              <a:rPr lang="tr-TR" altLang="tr-TR" sz="4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 YERİNİN </a:t>
            </a:r>
          </a:p>
          <a:p>
            <a:pPr algn="ctr"/>
            <a:r>
              <a:rPr lang="tr-TR" altLang="tr-TR" sz="44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DEĞERLENDİRİLMESİ</a:t>
            </a:r>
          </a:p>
        </p:txBody>
      </p:sp>
    </p:spTree>
    <p:extLst>
      <p:ext uri="{BB962C8B-B14F-4D97-AF65-F5344CB8AC3E}">
        <p14:creationId xmlns:p14="http://schemas.microsoft.com/office/powerpoint/2010/main" val="37974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20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78098"/>
            <a:ext cx="11377220" cy="50529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lvl="0" algn="ctr"/>
            <a:r>
              <a:rPr lang="tr-TR" sz="3200" b="1" dirty="0">
                <a:solidFill>
                  <a:prstClr val="white"/>
                </a:solidFill>
              </a:rPr>
              <a:t>YAŞAM BULGULARI</a:t>
            </a:r>
            <a:endParaRPr lang="tr-TR" altLang="tr-TR" sz="3200" b="1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5831633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pPr marL="0" indent="0">
              <a:buNone/>
            </a:pPr>
            <a:endParaRPr lang="tr-TR" dirty="0"/>
          </a:p>
        </p:txBody>
      </p:sp>
      <p:sp>
        <p:nvSpPr>
          <p:cNvPr id="9" name="Yuvarlatılmış Dikdörtgen 8"/>
          <p:cNvSpPr/>
          <p:nvPr/>
        </p:nvSpPr>
        <p:spPr>
          <a:xfrm>
            <a:off x="859809" y="1987580"/>
            <a:ext cx="10339249" cy="421744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buClr>
                <a:srgbClr val="C00000"/>
              </a:buClr>
              <a:buSzPct val="100000"/>
            </a:pPr>
            <a:r>
              <a:rPr lang="tr-TR" sz="2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2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. Solunum: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Nefes alıp verme olayıdır. </a:t>
            </a:r>
          </a:p>
          <a:p>
            <a:pPr lvl="1">
              <a:buClr>
                <a:srgbClr val="C00000"/>
              </a:buClr>
              <a:buSzPct val="100000"/>
            </a:pPr>
            <a:endParaRPr lang="tr-TR" sz="12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SzPct val="100000"/>
            </a:pPr>
            <a:r>
              <a:rPr lang="tr-T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Solunum sıklığı, 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kişinin bir dakika boyunca nefes alma ve verme sayısıdır.</a:t>
            </a:r>
            <a:endParaRPr lang="tr-TR" sz="28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SzPct val="100000"/>
            </a:pPr>
            <a:endParaRPr lang="tr-TR" sz="1200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0">
              <a:buClr>
                <a:srgbClr val="C00000"/>
              </a:buClr>
              <a:buSzPct val="100000"/>
            </a:pP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Hasta/yaralının solunumunun değerlendirilmesinde; 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S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olunum sıklığına/sayısına,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A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ralıklarının eşitliğine,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R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itmine, </a:t>
            </a:r>
          </a:p>
          <a:p>
            <a:pPr marL="457200" lvl="0" indent="-4572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>
                <a:solidFill>
                  <a:schemeClr val="tx1"/>
                </a:solidFill>
                <a:cs typeface="Arial" panose="020B0604020202020204" pitchFamily="34" charset="0"/>
              </a:rPr>
              <a:t>D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erinliğine bakılır.</a:t>
            </a:r>
            <a:endParaRPr lang="tr-TR" sz="28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4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105469" y="2688777"/>
            <a:ext cx="6332562" cy="249737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buClr>
                <a:srgbClr val="CC0000"/>
              </a:buClr>
              <a:buSzPct val="75000"/>
            </a:pPr>
            <a:r>
              <a:rPr lang="tr-TR" altLang="tr-TR" sz="2800" b="1" dirty="0" smtClean="0">
                <a:solidFill>
                  <a:srgbClr val="C00000"/>
                </a:solidFill>
              </a:rPr>
              <a:t>3. Dolaşım/ Nabız: </a:t>
            </a:r>
            <a:r>
              <a:rPr lang="tr-TR" altLang="tr-TR" sz="2800" dirty="0" smtClean="0"/>
              <a:t>Kalp atımlarının atardamar duvarına yaptığı basıncın damar duvarında parmak uçlarıyla hissedilmesidir. </a:t>
            </a:r>
            <a:endParaRPr lang="tr-TR" altLang="tr-TR" sz="28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72143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YAŞAM BULGULARI</a:t>
            </a:r>
          </a:p>
        </p:txBody>
      </p:sp>
      <p:pic>
        <p:nvPicPr>
          <p:cNvPr id="1026" name="Picture 2" descr="Heart rate – Medical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714" y="2415821"/>
            <a:ext cx="2364238" cy="365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51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22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84198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SAĞLIKLI BİR İNSANDA NABIZ VE SOLUNUM SAYILARI 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08919"/>
              </p:ext>
            </p:extLst>
          </p:nvPr>
        </p:nvGraphicFramePr>
        <p:xfrm>
          <a:off x="1669142" y="2200213"/>
          <a:ext cx="8128000" cy="1828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68919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NABIZ SAYILARI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8919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Yetişkin 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60-120 /</a:t>
                      </a:r>
                      <a:r>
                        <a:rPr lang="tr-TR" sz="2400" dirty="0" err="1" smtClean="0"/>
                        <a:t>dak</a:t>
                      </a:r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8919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Çocuk 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100-120 /</a:t>
                      </a:r>
                      <a:r>
                        <a:rPr lang="tr-TR" sz="2400" dirty="0" err="1" smtClean="0"/>
                        <a:t>dak</a:t>
                      </a:r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919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Bebek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100-140 / </a:t>
                      </a:r>
                      <a:r>
                        <a:rPr lang="tr-TR" sz="2400" dirty="0" err="1" smtClean="0"/>
                        <a:t>dak</a:t>
                      </a:r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8" name="Tabl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6105374"/>
              </p:ext>
            </p:extLst>
          </p:nvPr>
        </p:nvGraphicFramePr>
        <p:xfrm>
          <a:off x="1669142" y="4480415"/>
          <a:ext cx="8128000" cy="1828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SOLUNUM</a:t>
                      </a:r>
                      <a:r>
                        <a:rPr lang="tr-TR" sz="2400" baseline="0" dirty="0" smtClean="0"/>
                        <a:t> SAYILARI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r-T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Yetişkin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12-20 /</a:t>
                      </a:r>
                      <a:r>
                        <a:rPr lang="tr-TR" sz="2400" dirty="0" err="1" smtClean="0"/>
                        <a:t>dak</a:t>
                      </a:r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Çocuk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16-22 / </a:t>
                      </a:r>
                      <a:r>
                        <a:rPr lang="tr-TR" sz="2400" dirty="0" err="1" smtClean="0"/>
                        <a:t>dak</a:t>
                      </a:r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Bebek</a:t>
                      </a:r>
                      <a:endParaRPr lang="tr-T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400" dirty="0" smtClean="0"/>
                        <a:t>18-24 / </a:t>
                      </a:r>
                      <a:r>
                        <a:rPr lang="tr-TR" sz="2400" dirty="0" err="1" smtClean="0"/>
                        <a:t>dak</a:t>
                      </a:r>
                      <a:endParaRPr lang="tr-T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8084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40322" y="2453779"/>
            <a:ext cx="7380097" cy="3646770"/>
          </a:xfrm>
          <a:prstGeom prst="roundRect">
            <a:avLst>
              <a:gd name="adj" fmla="val 982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>
              <a:lnSpc>
                <a:spcPct val="150000"/>
              </a:lnSpc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/>
              <a:t> </a:t>
            </a:r>
            <a:r>
              <a:rPr lang="tr-TR" altLang="tr-TR" sz="2800" b="1" dirty="0" smtClean="0"/>
              <a:t>Şah damarı </a:t>
            </a:r>
            <a:r>
              <a:rPr lang="tr-TR" altLang="tr-TR" sz="2800" dirty="0" smtClean="0"/>
              <a:t>(Adem elmasının her iki yanında),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/>
              <a:t> </a:t>
            </a:r>
            <a:r>
              <a:rPr lang="tr-TR" altLang="tr-TR" sz="2800" b="1" dirty="0" smtClean="0"/>
              <a:t>Önkol damarı </a:t>
            </a:r>
            <a:r>
              <a:rPr lang="tr-TR" altLang="tr-TR" sz="2800" dirty="0" smtClean="0"/>
              <a:t>(Bileğin iç yüzü, başparmağın üst hizası),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/>
              <a:t> </a:t>
            </a:r>
            <a:r>
              <a:rPr lang="tr-TR" altLang="tr-TR" sz="2800" b="1" dirty="0" smtClean="0"/>
              <a:t>Bacak damarı </a:t>
            </a:r>
            <a:r>
              <a:rPr lang="tr-TR" altLang="tr-TR" sz="2800" dirty="0" smtClean="0"/>
              <a:t>(Ayak sırtının merkezinde),</a:t>
            </a:r>
          </a:p>
          <a:p>
            <a:pPr>
              <a:lnSpc>
                <a:spcPct val="150000"/>
              </a:lnSpc>
              <a:buClr>
                <a:srgbClr val="CC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/>
              <a:t> </a:t>
            </a:r>
            <a:r>
              <a:rPr lang="tr-TR" altLang="tr-TR" sz="2800" b="1" dirty="0" smtClean="0"/>
              <a:t>Kol damarı </a:t>
            </a:r>
            <a:r>
              <a:rPr lang="tr-TR" altLang="tr-TR" sz="2800" dirty="0" smtClean="0"/>
              <a:t>(Kolun iç yüzü, dirseğin üstü).</a:t>
            </a:r>
            <a:endParaRPr lang="tr-TR" altLang="tr-TR" sz="2800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56327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VÜCUTTA NABIZ ALINAN BÖLGELER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69167" t="28608"/>
          <a:stretch/>
        </p:blipFill>
        <p:spPr>
          <a:xfrm>
            <a:off x="8447965" y="2238575"/>
            <a:ext cx="2464758" cy="407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4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24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63550" y="1351643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NABIZ ALINAN BÖLGELER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279" y="4273875"/>
            <a:ext cx="3051484" cy="203534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/>
          <a:srcRect l="5668" t="24469" r="60273" b="40253"/>
          <a:stretch/>
        </p:blipFill>
        <p:spPr>
          <a:xfrm>
            <a:off x="594741" y="2320119"/>
            <a:ext cx="2811439" cy="22109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/>
          <a:srcRect l="32143" r="4999" b="13333"/>
          <a:stretch/>
        </p:blipFill>
        <p:spPr>
          <a:xfrm>
            <a:off x="9107001" y="3512912"/>
            <a:ext cx="2587460" cy="267566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8025" y="2217234"/>
            <a:ext cx="3178877" cy="191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5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25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21956" y="1369974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YAŞAM BULGULARI</a:t>
            </a:r>
          </a:p>
        </p:txBody>
      </p:sp>
      <p:sp>
        <p:nvSpPr>
          <p:cNvPr id="4" name="Yuvarlatılmış Dikdörtgen 3"/>
          <p:cNvSpPr/>
          <p:nvPr/>
        </p:nvSpPr>
        <p:spPr>
          <a:xfrm>
            <a:off x="823646" y="2293532"/>
            <a:ext cx="10573839" cy="369046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4. Vücut Isısı</a:t>
            </a:r>
          </a:p>
          <a:p>
            <a:pPr marL="342900" lvl="0" indent="-342900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cs typeface="Arial" panose="020B0604020202020204" pitchFamily="34" charset="0"/>
              </a:rPr>
              <a:t>İlk yardımda vücut ısısı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koltuk altından</a:t>
            </a:r>
            <a:r>
              <a:rPr lang="tr-TR" sz="2800" dirty="0" smtClean="0">
                <a:cs typeface="Arial" panose="020B0604020202020204" pitchFamily="34" charset="0"/>
              </a:rPr>
              <a:t> alınır.</a:t>
            </a:r>
          </a:p>
          <a:p>
            <a:pPr marL="342900" lvl="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cs typeface="Arial" panose="020B0604020202020204" pitchFamily="34" charset="0"/>
              </a:rPr>
              <a:t>Normal vücut ısısı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36,5 ⁰C</a:t>
            </a:r>
            <a:r>
              <a:rPr lang="tr-TR" sz="2800" dirty="0" smtClean="0">
                <a:solidFill>
                  <a:schemeClr val="tx1"/>
                </a:solidFill>
                <a:cs typeface="Arial" panose="020B0604020202020204" pitchFamily="34" charset="0"/>
              </a:rPr>
              <a:t>’dir.</a:t>
            </a:r>
          </a:p>
          <a:p>
            <a:pPr marL="342900" lvl="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cs typeface="Arial" panose="020B0604020202020204" pitchFamily="34" charset="0"/>
              </a:rPr>
              <a:t>Normal değerin üstünde olması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yüksek ateş</a:t>
            </a:r>
            <a:r>
              <a:rPr lang="tr-TR" sz="2800" dirty="0" smtClean="0">
                <a:cs typeface="Arial" panose="020B0604020202020204" pitchFamily="34" charset="0"/>
              </a:rPr>
              <a:t>,</a:t>
            </a:r>
            <a:r>
              <a:rPr lang="tr-TR" sz="2800" dirty="0">
                <a:cs typeface="Arial" panose="020B0604020202020204" pitchFamily="34" charset="0"/>
              </a:rPr>
              <a:t> </a:t>
            </a:r>
            <a:r>
              <a:rPr lang="tr-TR" sz="2800" dirty="0" smtClean="0">
                <a:cs typeface="Arial" panose="020B0604020202020204" pitchFamily="34" charset="0"/>
              </a:rPr>
              <a:t>altında olması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düşük ateş </a:t>
            </a:r>
            <a:r>
              <a:rPr lang="tr-TR" sz="2800" dirty="0" smtClean="0">
                <a:cs typeface="Arial" panose="020B0604020202020204" pitchFamily="34" charset="0"/>
              </a:rPr>
              <a:t>olarak belirtilir.</a:t>
            </a:r>
          </a:p>
          <a:p>
            <a:pPr marL="342900" lvl="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41-42 </a:t>
            </a:r>
            <a:r>
              <a:rPr lang="tr-TR" sz="2800" b="1" dirty="0">
                <a:solidFill>
                  <a:srgbClr val="C00000"/>
                </a:solidFill>
                <a:cs typeface="Arial" panose="020B0604020202020204" pitchFamily="34" charset="0"/>
              </a:rPr>
              <a:t>⁰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C </a:t>
            </a:r>
            <a:r>
              <a:rPr lang="tr-TR" sz="2800" dirty="0" smtClean="0">
                <a:cs typeface="Arial" panose="020B0604020202020204" pitchFamily="34" charset="0"/>
              </a:rPr>
              <a:t>üstü ve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34,5 </a:t>
            </a:r>
            <a:r>
              <a:rPr lang="tr-TR" sz="2800" b="1" dirty="0">
                <a:solidFill>
                  <a:srgbClr val="C00000"/>
                </a:solidFill>
                <a:cs typeface="Arial" panose="020B0604020202020204" pitchFamily="34" charset="0"/>
              </a:rPr>
              <a:t>⁰C</a:t>
            </a:r>
            <a:r>
              <a:rPr lang="tr-TR" sz="2800" dirty="0" smtClean="0">
                <a:cs typeface="Arial" panose="020B0604020202020204" pitchFamily="34" charset="0"/>
              </a:rPr>
              <a:t> tehlike olduğunu belirtir.</a:t>
            </a:r>
          </a:p>
          <a:p>
            <a:pPr marL="342900" lvl="0" indent="-342900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31 ⁰C </a:t>
            </a:r>
            <a:r>
              <a:rPr lang="tr-TR" sz="2800" dirty="0" smtClean="0">
                <a:cs typeface="Arial" panose="020B0604020202020204" pitchFamily="34" charset="0"/>
              </a:rPr>
              <a:t>ve </a:t>
            </a:r>
            <a:r>
              <a:rPr 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altı</a:t>
            </a:r>
            <a:r>
              <a:rPr lang="tr-TR" sz="2800" dirty="0" smtClean="0">
                <a:cs typeface="Arial" panose="020B0604020202020204" pitchFamily="34" charset="0"/>
              </a:rPr>
              <a:t> ölümcüldür.</a:t>
            </a:r>
          </a:p>
        </p:txBody>
      </p:sp>
    </p:spTree>
    <p:extLst>
      <p:ext uri="{BB962C8B-B14F-4D97-AF65-F5344CB8AC3E}">
        <p14:creationId xmlns:p14="http://schemas.microsoft.com/office/powerpoint/2010/main" val="248530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63549" y="2362765"/>
            <a:ext cx="8295949" cy="394644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6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5. Kan Basıncı (Tansiyon)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600" b="1" u="sng" dirty="0" smtClean="0">
                <a:solidFill>
                  <a:schemeClr val="tx1"/>
                </a:solidFill>
                <a:cs typeface="Arial" panose="020B0604020202020204" pitchFamily="34" charset="0"/>
              </a:rPr>
              <a:t>Hasta/yaralı değerlendirilirken ilk yardımcı tarafından kan basıncı kontrol edilmez.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Kan basıncı; </a:t>
            </a: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kalbin kasılma ve gevşeme anında damar duvarına yaptığı basınçtır.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Kalbin kanı pompala gücünü gösterir.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Normal kan basıncı değerleri;</a:t>
            </a:r>
          </a:p>
          <a:p>
            <a:pPr lvl="0" algn="just">
              <a:buClr>
                <a:srgbClr val="C00000"/>
              </a:buClr>
              <a:buSzPct val="75000"/>
            </a:pPr>
            <a:r>
              <a:rPr lang="tr-TR" sz="2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tr-TR" sz="2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Küçük tansiyon için; </a:t>
            </a:r>
            <a:r>
              <a:rPr lang="tr-TR" sz="2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50-100</a:t>
            </a: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 mm/Hg,</a:t>
            </a:r>
          </a:p>
          <a:p>
            <a:pPr lvl="0" algn="just">
              <a:buClr>
                <a:srgbClr val="C00000"/>
              </a:buClr>
              <a:buSzPct val="75000"/>
            </a:pPr>
            <a:r>
              <a:rPr lang="tr-TR" sz="26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tr-TR" sz="26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Büyük tansiyon için; </a:t>
            </a:r>
            <a:r>
              <a:rPr lang="tr-TR" sz="26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100-140</a:t>
            </a:r>
            <a:r>
              <a:rPr lang="tr-TR" sz="2600" dirty="0" smtClean="0">
                <a:solidFill>
                  <a:prstClr val="black"/>
                </a:solidFill>
                <a:cs typeface="Arial" panose="020B0604020202020204" pitchFamily="34" charset="0"/>
              </a:rPr>
              <a:t> mm/Hg’dir.</a:t>
            </a:r>
            <a:endParaRPr lang="tr-TR" sz="26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63550" y="1354911"/>
            <a:ext cx="1137722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YAŞAM BULGULARI</a:t>
            </a:r>
          </a:p>
        </p:txBody>
      </p:sp>
      <p:pic>
        <p:nvPicPr>
          <p:cNvPr id="2050" name="Picture 2" descr="I could say more but who wants to read that pfft GIFs - Get the best gif on  GIFER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624" y="2914739"/>
            <a:ext cx="2928849" cy="292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82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27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14" name="Yuvarlatılmış Dikdörtgen 3">
            <a:extLst>
              <a:ext uri="{FF2B5EF4-FFF2-40B4-BE49-F238E27FC236}">
                <a16:creationId xmlns:a16="http://schemas.microsoft.com/office/drawing/2014/main" xmlns="" id="{58825D1F-E692-4EA1-B6AC-F71933305023}"/>
              </a:ext>
            </a:extLst>
          </p:cNvPr>
          <p:cNvSpPr/>
          <p:nvPr/>
        </p:nvSpPr>
        <p:spPr>
          <a:xfrm>
            <a:off x="1906582" y="1916701"/>
            <a:ext cx="8437929" cy="376114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ctr">
              <a:lnSpc>
                <a:spcPct val="90000"/>
              </a:lnSpc>
            </a:pPr>
            <a:r>
              <a:rPr lang="tr-TR" altLang="tr-TR" sz="4400" b="1" dirty="0">
                <a:solidFill>
                  <a:srgbClr val="CC0000"/>
                </a:solidFill>
                <a:latin typeface="Arial" charset="0"/>
              </a:rPr>
              <a:t>HASTA / YARALININ 1. ve 2. </a:t>
            </a:r>
            <a:r>
              <a:rPr lang="tr-TR" altLang="tr-TR" sz="4400" b="1" dirty="0" smtClean="0">
                <a:solidFill>
                  <a:srgbClr val="CC0000"/>
                </a:solidFill>
                <a:latin typeface="Arial" charset="0"/>
              </a:rPr>
              <a:t>DEĞERLENDİRİLMESİ</a:t>
            </a:r>
            <a:endParaRPr lang="tr-TR" altLang="tr-TR" sz="4400" b="1" dirty="0">
              <a:solidFill>
                <a:srgbClr val="CC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89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28</a:t>
            </a:fld>
            <a:endParaRPr lang="tr-TR" dirty="0"/>
          </a:p>
        </p:txBody>
      </p:sp>
      <p:sp>
        <p:nvSpPr>
          <p:cNvPr id="8" name="Yuvarlatılmış Dikdörtgen 3">
            <a:extLst>
              <a:ext uri="{FF2B5EF4-FFF2-40B4-BE49-F238E27FC236}">
                <a16:creationId xmlns:a16="http://schemas.microsoft.com/office/drawing/2014/main" xmlns="" id="{31F46B1F-248A-43C3-AE8F-F43F4975D505}"/>
              </a:ext>
            </a:extLst>
          </p:cNvPr>
          <p:cNvSpPr/>
          <p:nvPr/>
        </p:nvSpPr>
        <p:spPr>
          <a:xfrm>
            <a:off x="1132304" y="2285655"/>
            <a:ext cx="9958716" cy="351773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</a:pP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Amaç: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Hastalık ya da yaralanmanın ciddiyetinin değerlendirilmesi,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İlk yardım önceliklerinin belirlenmesi,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Yapılacak ilk yardım yönteminin belirlenmesi,</a:t>
            </a:r>
          </a:p>
          <a:p>
            <a:pPr marL="457200" lvl="0" indent="-457200" fontAlgn="base">
              <a:lnSpc>
                <a:spcPct val="150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Güvenli bir müdahale sağlanması.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82555" y="1382323"/>
            <a:ext cx="11458215" cy="6431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HASTA/YARALININ 1. ve 2. DEĞERLENDİRİLMESİ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0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29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8" name="Yuvarlatılmış Dikdörtgen 3">
            <a:extLst>
              <a:ext uri="{FF2B5EF4-FFF2-40B4-BE49-F238E27FC236}">
                <a16:creationId xmlns:a16="http://schemas.microsoft.com/office/drawing/2014/main" xmlns="" id="{31F46B1F-248A-43C3-AE8F-F43F4975D505}"/>
              </a:ext>
            </a:extLst>
          </p:cNvPr>
          <p:cNvSpPr/>
          <p:nvPr/>
        </p:nvSpPr>
        <p:spPr>
          <a:xfrm>
            <a:off x="879997" y="2171519"/>
            <a:ext cx="10463330" cy="389339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altLang="tr-TR" sz="3200" b="1" i="1" dirty="0" smtClean="0">
                <a:solidFill>
                  <a:srgbClr val="C00000"/>
                </a:solidFill>
              </a:rPr>
              <a:t>Bilinç Durumunun Değerlendirilmesi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3200" b="1" dirty="0" smtClean="0">
                <a:solidFill>
                  <a:srgbClr val="C00000"/>
                </a:solidFill>
              </a:rPr>
              <a:t>Yetişkin ve çocuklarda bilinç kontrolü</a:t>
            </a:r>
            <a:r>
              <a:rPr lang="tr-TR" altLang="tr-TR" sz="3200" dirty="0" smtClean="0"/>
              <a:t>; hafifçe </a:t>
            </a:r>
            <a:r>
              <a:rPr lang="tr-TR" altLang="tr-TR" sz="3200" b="1" u="sng" dirty="0" smtClean="0">
                <a:solidFill>
                  <a:schemeClr val="tx1"/>
                </a:solidFill>
              </a:rPr>
              <a:t>omuzlarına dokunarak </a:t>
            </a:r>
            <a:r>
              <a:rPr lang="tr-TR" altLang="tr-TR" sz="3200" dirty="0" smtClean="0"/>
              <a:t>ve </a:t>
            </a:r>
            <a:r>
              <a:rPr lang="tr-TR" altLang="tr-TR" sz="3200" b="1" u="sng" dirty="0" smtClean="0">
                <a:solidFill>
                  <a:schemeClr val="tx1"/>
                </a:solidFill>
              </a:rPr>
              <a:t>‘iyi misiniz</a:t>
            </a:r>
            <a:r>
              <a:rPr lang="tr-TR" altLang="tr-TR" sz="3200" dirty="0" smtClean="0"/>
              <a:t>?’ diye sorularak,</a:t>
            </a:r>
          </a:p>
          <a:p>
            <a:pPr marL="457200" indent="-457200" algn="just">
              <a:lnSpc>
                <a:spcPct val="150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3200" b="1" dirty="0" smtClean="0">
                <a:solidFill>
                  <a:srgbClr val="C00000"/>
                </a:solidFill>
              </a:rPr>
              <a:t>Bebeklerde bilinç kontrolü</a:t>
            </a:r>
            <a:r>
              <a:rPr lang="tr-TR" altLang="tr-TR" sz="3200" dirty="0" smtClean="0"/>
              <a:t>; bebeğin </a:t>
            </a:r>
            <a:r>
              <a:rPr lang="tr-TR" altLang="tr-TR" sz="3200" b="1" u="sng" dirty="0" smtClean="0"/>
              <a:t>ayak tabanına vurularak </a:t>
            </a:r>
            <a:r>
              <a:rPr lang="tr-TR" altLang="tr-TR" sz="3200" dirty="0" smtClean="0"/>
              <a:t>yapılır.</a:t>
            </a:r>
            <a:endParaRPr lang="tr-TR" altLang="tr-TR" sz="3200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53453"/>
            <a:ext cx="11458215" cy="57376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İLK  (1.) DEĞERLENDİRME AŞAMALARI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</a:t>
            </a:fld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7039" y="1390764"/>
            <a:ext cx="8955284" cy="510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4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30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9" name="Metin kutusu 8"/>
          <p:cNvSpPr txBox="1"/>
          <p:nvPr/>
        </p:nvSpPr>
        <p:spPr>
          <a:xfrm>
            <a:off x="382555" y="1341381"/>
            <a:ext cx="11458215" cy="58295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BİLİNÇ DURUMUNUN DEĞERLENDİRİLMESİ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l="53708" t="61945" r="12752"/>
          <a:stretch/>
        </p:blipFill>
        <p:spPr>
          <a:xfrm>
            <a:off x="8006518" y="2791043"/>
            <a:ext cx="2818206" cy="2301364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51742" t="21709" r="13904" b="44739"/>
          <a:stretch/>
        </p:blipFill>
        <p:spPr>
          <a:xfrm>
            <a:off x="858270" y="2752319"/>
            <a:ext cx="2670744" cy="2362606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2"/>
          <a:srcRect t="34643" r="63097" b="7128"/>
          <a:stretch/>
        </p:blipFill>
        <p:spPr>
          <a:xfrm>
            <a:off x="4665885" y="2589662"/>
            <a:ext cx="2203761" cy="250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345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31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63632"/>
            <a:ext cx="11458215" cy="63308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İLK  (1.) DEĞERLENDİRME 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AŞAMALARI</a:t>
            </a:r>
            <a:endParaRPr lang="es-ES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t="25792"/>
          <a:stretch/>
        </p:blipFill>
        <p:spPr>
          <a:xfrm>
            <a:off x="2576827" y="2210691"/>
            <a:ext cx="7424413" cy="40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3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32</a:t>
            </a:fld>
            <a:endParaRPr lang="tr-TR" dirty="0"/>
          </a:p>
        </p:txBody>
      </p:sp>
      <p:sp>
        <p:nvSpPr>
          <p:cNvPr id="11" name="Metin kutusu 10"/>
          <p:cNvSpPr txBox="1"/>
          <p:nvPr/>
        </p:nvSpPr>
        <p:spPr>
          <a:xfrm>
            <a:off x="382555" y="1357140"/>
            <a:ext cx="11458215" cy="63543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İLK  (1.) DEĞERLENDİRME AŞAMALARI</a:t>
            </a:r>
          </a:p>
        </p:txBody>
      </p:sp>
      <p:sp>
        <p:nvSpPr>
          <p:cNvPr id="15" name="Yuvarlatılmış Dikdörtgen 3">
            <a:extLst>
              <a:ext uri="{FF2B5EF4-FFF2-40B4-BE49-F238E27FC236}">
                <a16:creationId xmlns:a16="http://schemas.microsoft.com/office/drawing/2014/main" xmlns="" id="{31F46B1F-248A-43C3-AE8F-F43F4975D505}"/>
              </a:ext>
            </a:extLst>
          </p:cNvPr>
          <p:cNvSpPr/>
          <p:nvPr/>
        </p:nvSpPr>
        <p:spPr>
          <a:xfrm>
            <a:off x="491974" y="2484273"/>
            <a:ext cx="8201651" cy="361623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30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A. Solunum Yolu Açıklığının Değerlendirilmesi</a:t>
            </a:r>
            <a:endParaRPr lang="tr-TR" sz="30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Hasta/yaralının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ağız içi kontrol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edilerek yabancı cisim varsa çıkarılır.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lvl="0" indent="-28575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Bir el hasta/yaralının alnına, diğer elin 2 parmağı çene kemiğinin üzerine konulur. Alından bastırılarak baş geriye doğru itilip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baş geri- çene yukarı pozisyonu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verilir.</a:t>
            </a:r>
            <a:endParaRPr lang="tr-TR" sz="2800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8145" t="24359" b="2608"/>
          <a:stretch/>
        </p:blipFill>
        <p:spPr>
          <a:xfrm>
            <a:off x="8954966" y="2275564"/>
            <a:ext cx="2408261" cy="403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1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33</a:t>
            </a:fld>
            <a:endParaRPr lang="tr-TR" dirty="0"/>
          </a:p>
        </p:txBody>
      </p:sp>
      <p:sp>
        <p:nvSpPr>
          <p:cNvPr id="3" name="Dikdörtgen 2"/>
          <p:cNvSpPr/>
          <p:nvPr/>
        </p:nvSpPr>
        <p:spPr>
          <a:xfrm>
            <a:off x="857465" y="241582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altLang="tr-TR" dirty="0" smtClean="0">
                <a:latin typeface="Arial" panose="020B0604020202020204" pitchFamily="34" charset="0"/>
              </a:rPr>
              <a:t> </a:t>
            </a:r>
            <a:endParaRPr lang="tr-TR" dirty="0"/>
          </a:p>
        </p:txBody>
      </p:sp>
      <p:sp>
        <p:nvSpPr>
          <p:cNvPr id="8" name="Metin kutusu 7"/>
          <p:cNvSpPr txBox="1"/>
          <p:nvPr/>
        </p:nvSpPr>
        <p:spPr>
          <a:xfrm>
            <a:off x="382555" y="1349503"/>
            <a:ext cx="11458215" cy="6021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İLK  (1.) DEĞERLENDİRME AŞAMALARI</a:t>
            </a:r>
          </a:p>
        </p:txBody>
      </p:sp>
      <p:sp>
        <p:nvSpPr>
          <p:cNvPr id="9" name="Yuvarlatılmış Dikdörtgen 3">
            <a:extLst>
              <a:ext uri="{FF2B5EF4-FFF2-40B4-BE49-F238E27FC236}">
                <a16:creationId xmlns:a16="http://schemas.microsoft.com/office/drawing/2014/main" xmlns="" id="{31F46B1F-248A-43C3-AE8F-F43F4975D505}"/>
              </a:ext>
            </a:extLst>
          </p:cNvPr>
          <p:cNvSpPr/>
          <p:nvPr/>
        </p:nvSpPr>
        <p:spPr>
          <a:xfrm>
            <a:off x="511739" y="2182792"/>
            <a:ext cx="11199845" cy="166486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30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B. Solunumun Değerlendirilmesi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Hasta/yaralının solunum yapıp yapmadığı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Bak- Dinle-Hisset</a:t>
            </a:r>
            <a:r>
              <a:rPr lang="tr-TR" sz="28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yöntemiyle </a:t>
            </a:r>
            <a:r>
              <a:rPr lang="tr-TR" sz="28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10 sn. süreyle </a:t>
            </a: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değerlendirilir.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/>
          <a:srcRect l="4973" t="57087" r="6007" b="3708"/>
          <a:stretch/>
        </p:blipFill>
        <p:spPr>
          <a:xfrm>
            <a:off x="2481605" y="4078814"/>
            <a:ext cx="7001743" cy="22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17985" y="2283568"/>
            <a:ext cx="10615124" cy="3068147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u="sng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Hasta /yaralının bilinci kapalı ve solunumu yoksa;</a:t>
            </a: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Hemen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Temel Yaşam Desteği</a:t>
            </a: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ne (TYD) başlanmalıdır.</a:t>
            </a: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TYD’</a:t>
            </a:r>
            <a:r>
              <a:rPr lang="tr-TR" sz="2800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ye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yetişkinlerde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30 göğüs basısı</a:t>
            </a:r>
            <a:r>
              <a:rPr lang="tr-TR" sz="2800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dirty="0" err="1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TYD’</a:t>
            </a:r>
            <a:r>
              <a:rPr lang="tr-TR" sz="2800" dirty="0" err="1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ye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çocuk ve bebeklerde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2 solunumla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başlanır.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26557" y="1361458"/>
            <a:ext cx="11458215" cy="57652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İLK  (1.) DEĞERLENDİRME AŞAMALARI</a:t>
            </a:r>
          </a:p>
        </p:txBody>
      </p:sp>
    </p:spTree>
    <p:extLst>
      <p:ext uri="{BB962C8B-B14F-4D97-AF65-F5344CB8AC3E}">
        <p14:creationId xmlns:p14="http://schemas.microsoft.com/office/powerpoint/2010/main" val="363652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35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54916" y="2274312"/>
            <a:ext cx="11043033" cy="362591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30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C. Dolaşımın Değerlendirilmesi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Bilinci kapalı ve solunumu varsa; H/Y’nin nabzı değerlendirilir.</a:t>
            </a:r>
          </a:p>
          <a:p>
            <a:pPr marL="800100" lvl="1" indent="-342900" algn="just"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tr-TR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Yetişkin ve çocuklarda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şah damarından</a:t>
            </a:r>
            <a:r>
              <a:rPr lang="tr-TR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</a:p>
          <a:p>
            <a:pPr marL="800100" lvl="1" indent="-342900" algn="just">
              <a:buClr>
                <a:srgbClr val="C00000"/>
              </a:buClr>
              <a:buSzPct val="75000"/>
              <a:buFont typeface="Arial" panose="020B0604020202020204" pitchFamily="34" charset="0"/>
              <a:buChar char="•"/>
            </a:pPr>
            <a:r>
              <a:rPr lang="tr-TR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Bebeklerde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kol atardamarından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3 parmakla 5 saniye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İlk değerlendirme sonucunda H/Y’nin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bilinci kapalı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fakat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solunum ve nabzı varsa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derhâl </a:t>
            </a: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koma pozisyonu </a:t>
            </a:r>
            <a:r>
              <a:rPr lang="tr-TR" sz="2800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verilerek diğer yaralılar değerlendirilir.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47326" y="1354339"/>
            <a:ext cx="11458215" cy="64323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İLK  (1.) DEĞERLENDİRME AŞAMALARI</a:t>
            </a:r>
          </a:p>
        </p:txBody>
      </p:sp>
    </p:spTree>
    <p:extLst>
      <p:ext uri="{BB962C8B-B14F-4D97-AF65-F5344CB8AC3E}">
        <p14:creationId xmlns:p14="http://schemas.microsoft.com/office/powerpoint/2010/main" val="393681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36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04100" y="2060812"/>
            <a:ext cx="10615124" cy="262004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algn="ctr"/>
            <a:r>
              <a:rPr lang="tr-TR" sz="4400" b="1" dirty="0">
                <a:solidFill>
                  <a:srgbClr val="C00000"/>
                </a:solidFill>
              </a:rPr>
              <a:t>HASTA / YARALININ </a:t>
            </a:r>
            <a:r>
              <a:rPr lang="tr-TR" sz="4400" b="1" dirty="0" smtClean="0">
                <a:solidFill>
                  <a:srgbClr val="C00000"/>
                </a:solidFill>
              </a:rPr>
              <a:t>İKİNCİ (2</a:t>
            </a:r>
            <a:r>
              <a:rPr lang="tr-TR" sz="4400" b="1" dirty="0">
                <a:solidFill>
                  <a:srgbClr val="C00000"/>
                </a:solidFill>
              </a:rPr>
              <a:t>.) DEĞERLENDİRMESİ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5304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13972" y="2058767"/>
            <a:ext cx="10795379" cy="410236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A. Görüşerek Bilgi Edinme ve Yaşam Bulgularının Değerlendirilmesi</a:t>
            </a:r>
            <a:endParaRPr lang="tr-TR" sz="2800" b="1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Kendini tanıtma,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H/Y ismini öğrenme ve ismiyle hitap etme,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Hoşgörülü ve nazik davranarak güven sağlama,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H/Y endişelerini giderme,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Olayın nedeni ve koşullarını öğrenme,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H/Y kişisel özgeçmişini sorma,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 son ne yediği, kullandığı ilaçlar ve alerjisini öğrenme.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82555" y="1352867"/>
            <a:ext cx="11458215" cy="55782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İ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KİNCİ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 (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2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.) </a:t>
            </a:r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DEĞERLENDİRME AŞAMALARI</a:t>
            </a:r>
          </a:p>
        </p:txBody>
      </p:sp>
    </p:spTree>
    <p:extLst>
      <p:ext uri="{BB962C8B-B14F-4D97-AF65-F5344CB8AC3E}">
        <p14:creationId xmlns:p14="http://schemas.microsoft.com/office/powerpoint/2010/main" val="167869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748103" y="2283568"/>
            <a:ext cx="10615124" cy="351383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Görüşerek Bilgi Edinme ve Yaşam Bulgularının Değerlendirilmesi</a:t>
            </a:r>
          </a:p>
          <a:p>
            <a:pPr lvl="0" algn="just">
              <a:lnSpc>
                <a:spcPct val="150000"/>
              </a:lnSpc>
              <a:buClr>
                <a:srgbClr val="C00000"/>
              </a:buClr>
              <a:buSzPct val="75000"/>
            </a:pPr>
            <a:r>
              <a:rPr lang="tr-TR" sz="2800" dirty="0" smtClean="0">
                <a:solidFill>
                  <a:schemeClr val="tx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H/Y baştan aşağı kontrol edilir:</a:t>
            </a:r>
            <a:endParaRPr lang="tr-TR" sz="2800" dirty="0">
              <a:solidFill>
                <a:schemeClr val="tx1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Bilinç düzeyi, anlama, algılama (gün, ay, yıl vb.),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Solunum sayısı, ritmi, derinliği,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Vücut veya cilt ısısı, nemi, rengi (soğuk, soluk vb.),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Nabız sayısı ritmi, ritmi, şiddeti.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96439" y="1354339"/>
            <a:ext cx="11458215" cy="61094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İKİNCİ </a:t>
            </a:r>
            <a:r>
              <a:rPr lang="es-ES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(</a:t>
            </a:r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2.) DEĞERLENDİRME AŞAMALARI</a:t>
            </a:r>
          </a:p>
        </p:txBody>
      </p:sp>
    </p:spTree>
    <p:extLst>
      <p:ext uri="{BB962C8B-B14F-4D97-AF65-F5344CB8AC3E}">
        <p14:creationId xmlns:p14="http://schemas.microsoft.com/office/powerpoint/2010/main" val="311320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39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283568"/>
            <a:ext cx="8095534" cy="371902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B. Genel Vücut Muayenesi</a:t>
            </a: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Baş Muayenesi</a:t>
            </a:r>
            <a:endParaRPr lang="tr-TR" sz="2800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Saçlı deri, baş ve yüzde yaralanma ve morluk olup olmadığı,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Kulak veya burundan sıvı ve kan gelip gelmediği,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Ağız içinde yabancı madde, kan, kırık diş vb. olup olmadığı kontrol edilir.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55313"/>
            <a:ext cx="11458215" cy="66357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İKİNCİ (2.) DEĞERLENDİRME AŞAMALARI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4161" t="40111" b="15071"/>
          <a:stretch/>
        </p:blipFill>
        <p:spPr>
          <a:xfrm>
            <a:off x="8832370" y="2613842"/>
            <a:ext cx="3008400" cy="273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3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1291985" y="2283568"/>
            <a:ext cx="9592662" cy="2511189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12700" lvl="0">
              <a:spcBef>
                <a:spcPts val="1789"/>
              </a:spcBef>
              <a:buClr>
                <a:srgbClr val="C00000"/>
              </a:buClr>
              <a:buSzPct val="75000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b="1" spc="-5" dirty="0">
                <a:solidFill>
                  <a:srgbClr val="C00000"/>
                </a:solidFill>
                <a:cs typeface="Arial"/>
              </a:rPr>
              <a:t>Amaç</a:t>
            </a:r>
            <a:r>
              <a:rPr lang="tr-TR" sz="2800" b="1" spc="-5" dirty="0" smtClean="0">
                <a:solidFill>
                  <a:srgbClr val="C00000"/>
                </a:solidFill>
                <a:cs typeface="Arial"/>
              </a:rPr>
              <a:t>:</a:t>
            </a:r>
            <a:endParaRPr lang="tr-TR" sz="2800" b="1" spc="-5" dirty="0">
              <a:solidFill>
                <a:srgbClr val="C00000"/>
              </a:solidFill>
              <a:cs typeface="Arial"/>
            </a:endParaRP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>
                <a:solidFill>
                  <a:prstClr val="black"/>
                </a:solidFill>
                <a:cs typeface="Arial"/>
              </a:rPr>
              <a:t> Olay yerinde tekrar kaza olması riskini ortadan kaldırmak,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>
                <a:solidFill>
                  <a:prstClr val="black"/>
                </a:solidFill>
                <a:cs typeface="Arial"/>
              </a:rPr>
              <a:t> Olay yerindeki yaralıların sayısı ve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türlerini belirlemek</a:t>
            </a:r>
            <a:r>
              <a:rPr lang="tr-TR" sz="2800" spc="-5" dirty="0">
                <a:solidFill>
                  <a:prstClr val="black"/>
                </a:solidFill>
                <a:cs typeface="Arial"/>
              </a:rPr>
              <a:t>.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OLAY YERİNİN DEĞERLENDİRİLMESİ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1312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40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887867" y="2677433"/>
            <a:ext cx="6967847" cy="3142942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Boyun muayenesi</a:t>
            </a: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endParaRPr lang="tr-TR" sz="1200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Ağrı ve hassasiyet durumu,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Şişlik ve şekil bozukluğu olup olmadığı araştırılır.</a:t>
            </a: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endParaRPr lang="tr-TR" sz="1200" b="1" dirty="0" smtClean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!! </a:t>
            </a:r>
            <a:r>
              <a:rPr lang="tr-TR" sz="2800" b="1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Aksi ispat edilinceye kadar boyun zedelenmesi ihtimali dikkate alınmalıdır.</a:t>
            </a:r>
            <a:endParaRPr lang="tr-TR" sz="2800" b="1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96439" y="1383530"/>
            <a:ext cx="11458215" cy="57116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İKİNCİ (2.) DEĞERLENDİRME AŞAMALARI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l="17574"/>
          <a:stretch/>
        </p:blipFill>
        <p:spPr>
          <a:xfrm>
            <a:off x="8243248" y="2794382"/>
            <a:ext cx="3242809" cy="290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5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41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54918" y="2225930"/>
            <a:ext cx="7382592" cy="3915563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Göğüs Kafesi Muayenesi</a:t>
            </a:r>
            <a:endParaRPr lang="tr-TR" sz="2800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Saplanmış cisim, açık yara, şekil bozukluğu, morarma, kanama, ağrı olup olmadığı kontrol edilir.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Göğüs kafesi genişlemesinin normal olup olmadığı gözlenir.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Göğüs muayenesinde eller arkaya kaydırılarak H/Y’nin sırtı kontrol edilir.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382555" y="1362493"/>
            <a:ext cx="11458215" cy="60278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İKİNCİ (2.) DEĞERLENDİRME AŞAMALARI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52409" t="63956" r="3159"/>
          <a:stretch/>
        </p:blipFill>
        <p:spPr>
          <a:xfrm>
            <a:off x="8152262" y="3021010"/>
            <a:ext cx="3903260" cy="23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17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42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410324" y="2283568"/>
            <a:ext cx="8275183" cy="389339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Karın Muayenesi</a:t>
            </a:r>
            <a:endParaRPr lang="tr-TR" sz="2800" dirty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Saplanmış cisim, açık yara, şişlik, şekil bozukluğu, morarma, kanama, ağrı, duyarlılık olup olmadığı,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Karın yumuşaklığının normal olup olmadığı değerlendirilir.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Eller bel bölgesine kaydırılarak muayene edilir.</a:t>
            </a:r>
          </a:p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Bel ve kalça bölgesinde kırık ya da yara olup olmadığı araştırılır.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410324" y="1373551"/>
            <a:ext cx="11458215" cy="59172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İKİNCİ (2.) DEĞERLENDİRME AŞAMALARI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7921" t="29450" r="2731" b="5917"/>
          <a:stretch/>
        </p:blipFill>
        <p:spPr>
          <a:xfrm>
            <a:off x="8928326" y="2185317"/>
            <a:ext cx="2549485" cy="422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9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43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554918" y="2457943"/>
            <a:ext cx="7906694" cy="332870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lvl="0" algn="just">
              <a:lnSpc>
                <a:spcPct val="107000"/>
              </a:lnSpc>
              <a:buClr>
                <a:srgbClr val="C00000"/>
              </a:buClr>
              <a:buSzPct val="75000"/>
            </a:pPr>
            <a:r>
              <a:rPr lang="tr-TR" sz="2800" b="1" dirty="0" smtClean="0">
                <a:solidFill>
                  <a:srgbClr val="C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Kol ve Bacak Muayenesi</a:t>
            </a:r>
          </a:p>
          <a:p>
            <a:pPr lvl="0" algn="just">
              <a:buClr>
                <a:srgbClr val="C00000"/>
              </a:buClr>
              <a:buSzPct val="75000"/>
            </a:pPr>
            <a:endParaRPr lang="tr-TR" sz="1200" dirty="0" smtClean="0">
              <a:solidFill>
                <a:srgbClr val="C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Kuvvet- his kaybı, ağrı, şişlik, şekil bozukluğu, işlev kaybı, kırık, çıkık ve burkulma olup olmadığına bakılır.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Nabız noktalarından nabız kontrolü yapılır.</a:t>
            </a:r>
          </a:p>
          <a:p>
            <a:pPr marL="342900" lvl="0" indent="-342900" algn="just"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dirty="0" smtClean="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Tüm muayene bulguları kaydedilir.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273373" y="1353761"/>
            <a:ext cx="11458215" cy="62663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İKİNCİ (2.) DEĞERLENDİRME AŞAMALARI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/>
          <a:srcRect l="68851" t="26380" r="3891" b="6485"/>
          <a:stretch/>
        </p:blipFill>
        <p:spPr>
          <a:xfrm>
            <a:off x="8939284" y="2322766"/>
            <a:ext cx="2423943" cy="41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7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44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415821"/>
            <a:ext cx="10615124" cy="2141354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algn="just">
              <a:lnSpc>
                <a:spcPct val="107000"/>
              </a:lnSpc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sz="2800" b="1" dirty="0" smtClean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İkinci değerlendirmeden sonra mevcut duruma göre yapılacak müdahaleler belirlenip uygulanır.</a:t>
            </a:r>
            <a:endParaRPr lang="tr-TR" sz="28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sp>
        <p:nvSpPr>
          <p:cNvPr id="7" name="Metin kutusu 6"/>
          <p:cNvSpPr txBox="1"/>
          <p:nvPr/>
        </p:nvSpPr>
        <p:spPr>
          <a:xfrm>
            <a:off x="382555" y="1365284"/>
            <a:ext cx="11458215" cy="66357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es-ES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HASTA/ YARALININ İKİNCİ (2.) DEĞERLENDİRME AŞAMALARI</a:t>
            </a:r>
          </a:p>
        </p:txBody>
      </p:sp>
    </p:spTree>
    <p:extLst>
      <p:ext uri="{BB962C8B-B14F-4D97-AF65-F5344CB8AC3E}">
        <p14:creationId xmlns:p14="http://schemas.microsoft.com/office/powerpoint/2010/main" val="1499576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45</a:t>
            </a:fld>
            <a:endParaRPr lang="tr-TR" dirty="0"/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554" y="1419537"/>
            <a:ext cx="6868078" cy="466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5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82171" y="1356327"/>
            <a:ext cx="11212290" cy="56800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OLAY YERİNİN 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DEĞERLENDİRİLMESİNDE YAPILACAK </a:t>
            </a:r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İŞLER</a:t>
            </a:r>
          </a:p>
        </p:txBody>
      </p:sp>
      <p:sp>
        <p:nvSpPr>
          <p:cNvPr id="7" name="Yuvarlatılmış Dikdörtgen 6"/>
          <p:cNvSpPr/>
          <p:nvPr/>
        </p:nvSpPr>
        <p:spPr>
          <a:xfrm>
            <a:off x="482171" y="2352285"/>
            <a:ext cx="8102305" cy="3557196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Kazaya </a:t>
            </a:r>
            <a:r>
              <a:rPr lang="tr-TR" sz="2800" spc="-5" dirty="0">
                <a:solidFill>
                  <a:prstClr val="black"/>
                </a:solidFill>
                <a:cs typeface="Arial"/>
              </a:rPr>
              <a:t>uğrayan araç mümkünse güvenli bir alana alınmalı, kontağı kapatılıp el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freni </a:t>
            </a:r>
            <a:r>
              <a:rPr lang="tr-TR" sz="2800" spc="-5" dirty="0">
                <a:solidFill>
                  <a:prstClr val="black"/>
                </a:solidFill>
                <a:cs typeface="Arial"/>
              </a:rPr>
              <a:t>çekilmeli, </a:t>
            </a:r>
            <a:r>
              <a:rPr lang="tr-TR" sz="2800" b="1" spc="-5" dirty="0">
                <a:solidFill>
                  <a:prstClr val="black"/>
                </a:solidFill>
                <a:cs typeface="Arial"/>
              </a:rPr>
              <a:t>araç </a:t>
            </a:r>
            <a:r>
              <a:rPr lang="tr-TR" sz="2800" b="1" spc="-5" dirty="0" smtClean="0">
                <a:solidFill>
                  <a:prstClr val="black"/>
                </a:solidFill>
                <a:cs typeface="Arial"/>
              </a:rPr>
              <a:t>LPG’li </a:t>
            </a:r>
            <a:r>
              <a:rPr lang="tr-TR" sz="2800" b="1" spc="-5" dirty="0">
                <a:solidFill>
                  <a:prstClr val="black"/>
                </a:solidFill>
                <a:cs typeface="Arial"/>
              </a:rPr>
              <a:t>ise </a:t>
            </a:r>
            <a:r>
              <a:rPr lang="tr-TR" sz="2800" spc="-5" dirty="0">
                <a:solidFill>
                  <a:prstClr val="black"/>
                </a:solidFill>
                <a:cs typeface="Arial"/>
              </a:rPr>
              <a:t>tüpün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vanası kapatılmalıdır</a:t>
            </a:r>
            <a:r>
              <a:rPr lang="tr-TR" sz="2800" spc="-5" dirty="0">
                <a:solidFill>
                  <a:prstClr val="black"/>
                </a:solidFill>
                <a:cs typeface="Arial"/>
              </a:rPr>
              <a:t>.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>
                <a:solidFill>
                  <a:prstClr val="black"/>
                </a:solidFill>
                <a:cs typeface="Arial"/>
              </a:rPr>
              <a:t>Olay yeri görünebilir biçimde işaretlenip, </a:t>
            </a:r>
            <a:r>
              <a:rPr lang="tr-TR" sz="2800" b="1" spc="-5" dirty="0">
                <a:solidFill>
                  <a:prstClr val="black"/>
                </a:solidFill>
                <a:cs typeface="Arial"/>
              </a:rPr>
              <a:t>üçgen reflektör </a:t>
            </a:r>
            <a:r>
              <a:rPr lang="tr-TR" sz="2800" spc="-5" dirty="0">
                <a:solidFill>
                  <a:prstClr val="black"/>
                </a:solidFill>
                <a:cs typeface="Arial"/>
              </a:rPr>
              <a:t>vb. kullanılarak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işaretlenmelidir</a:t>
            </a:r>
            <a:r>
              <a:rPr lang="tr-TR" sz="2800" spc="-5" dirty="0">
                <a:solidFill>
                  <a:prstClr val="black"/>
                </a:solidFill>
                <a:cs typeface="Arial"/>
              </a:rPr>
              <a:t>.</a:t>
            </a:r>
          </a:p>
          <a:p>
            <a:pPr marL="469900" lvl="0" indent="-457200">
              <a:spcBef>
                <a:spcPts val="1789"/>
              </a:spcBef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  <a:tabLst>
                <a:tab pos="713740" algn="l"/>
                <a:tab pos="911225" algn="l"/>
                <a:tab pos="1254125" algn="l"/>
                <a:tab pos="6832600" algn="l"/>
              </a:tabLst>
              <a:defRPr/>
            </a:pPr>
            <a:r>
              <a:rPr lang="tr-TR" sz="2800" spc="-5" dirty="0">
                <a:solidFill>
                  <a:prstClr val="black"/>
                </a:solidFill>
                <a:cs typeface="Arial"/>
              </a:rPr>
              <a:t>Meraklı kişiler olay yerinden </a:t>
            </a:r>
            <a:r>
              <a:rPr lang="tr-TR" sz="2800" spc="-5" dirty="0" smtClean="0">
                <a:solidFill>
                  <a:prstClr val="black"/>
                </a:solidFill>
                <a:cs typeface="Arial"/>
              </a:rPr>
              <a:t>uzaklaştırılmalıdır.</a:t>
            </a:r>
            <a:endParaRPr lang="tr-TR" sz="2800" spc="-5" dirty="0">
              <a:solidFill>
                <a:prstClr val="black"/>
              </a:solidFill>
              <a:cs typeface="Arial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1238" y="2667716"/>
            <a:ext cx="2005758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7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6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OLAY YERİNİN DEĞERLENDİRİLMESİNDE YAPILACAK </a:t>
            </a:r>
            <a:r>
              <a:rPr lang="tr-TR" altLang="tr-TR" sz="3200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İŞLER</a:t>
            </a:r>
            <a:endParaRPr lang="tr-TR" altLang="tr-TR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</p:txBody>
      </p:sp>
      <p:sp>
        <p:nvSpPr>
          <p:cNvPr id="7" name="Yuvarlatılmış Dikdörtgen 6"/>
          <p:cNvSpPr/>
          <p:nvPr/>
        </p:nvSpPr>
        <p:spPr>
          <a:xfrm>
            <a:off x="858461" y="2203219"/>
            <a:ext cx="10534172" cy="3774500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Olası patlama ve yangın riskini önlemek için olay yerinde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sigara içilmemelidir.</a:t>
            </a:r>
          </a:p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Gaz 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varlığı söz konusu ise oluşabilecek zehirlenmelerin  önlenmesi için gerekli önlemler alınmalıdır.</a:t>
            </a:r>
          </a:p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Ortam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havalandırılmalıdır.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lvl="0" indent="-457200" fontAlgn="base">
              <a:lnSpc>
                <a:spcPct val="115000"/>
              </a:lnSpc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Kıvılcım oluşturacak ışıklandırma ya da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çağrı araçları 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kullanılmamalı / kullanımına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izin verilmemelidir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723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7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4234" y="2396630"/>
            <a:ext cx="10708993" cy="3103418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Hasta / yaralı yerinden oynatılmamalıdır.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Hasta /yaralılar hızla yaşam bulguları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(ABC) 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yönünden değerlendirilmelidir.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Hasta/ yaralı kırık ve kanama yönünden değerlendirilmelidir.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Bilinci kapalı olan </a:t>
            </a:r>
            <a:r>
              <a:rPr lang="tr-TR" altLang="tr-TR" sz="2800" dirty="0">
                <a:solidFill>
                  <a:srgbClr val="000000"/>
                </a:solidFill>
                <a:cs typeface="Arial" panose="020B0604020202020204" pitchFamily="34" charset="0"/>
              </a:rPr>
              <a:t>h</a:t>
            </a: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asta /yaralıya </a:t>
            </a:r>
            <a:r>
              <a:rPr lang="tr-TR" altLang="tr-TR" sz="28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ağızdan hiçbir şey verilmemelidir.</a:t>
            </a:r>
          </a:p>
          <a:p>
            <a:pPr marL="457200" lvl="0" indent="-457200" fontAlgn="base">
              <a:spcBef>
                <a:spcPts val="100"/>
              </a:spcBef>
              <a:spcAft>
                <a:spcPct val="0"/>
              </a:spcAft>
              <a:buClr>
                <a:srgbClr val="C000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dirty="0" smtClean="0">
                <a:solidFill>
                  <a:srgbClr val="000000"/>
                </a:solidFill>
                <a:cs typeface="Arial" panose="020B0604020202020204" pitchFamily="34" charset="0"/>
              </a:rPr>
              <a:t>Hasta /yaralılar sıcak tutulmalıdır.</a:t>
            </a:r>
            <a:endParaRPr lang="tr-TR" altLang="tr-TR" sz="2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82171" y="135632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OLAY YERİNİN DEĞERLENDİRİLMESİNDE YAPILACAK İŞLER</a:t>
            </a:r>
          </a:p>
        </p:txBody>
      </p:sp>
    </p:spTree>
    <p:extLst>
      <p:ext uri="{BB962C8B-B14F-4D97-AF65-F5344CB8AC3E}">
        <p14:creationId xmlns:p14="http://schemas.microsoft.com/office/powerpoint/2010/main" val="169100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8</a:t>
            </a:fld>
            <a:endParaRPr lang="tr-TR" dirty="0"/>
          </a:p>
        </p:txBody>
      </p:sp>
      <p:sp>
        <p:nvSpPr>
          <p:cNvPr id="4" name="Yuvarlatılmış Dikdörtgen 3"/>
          <p:cNvSpPr/>
          <p:nvPr/>
        </p:nvSpPr>
        <p:spPr>
          <a:xfrm>
            <a:off x="653143" y="2283568"/>
            <a:ext cx="10710084" cy="3653041"/>
          </a:xfrm>
          <a:prstGeom prst="roundRect">
            <a:avLst>
              <a:gd name="adj" fmla="val 89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121920" tIns="121920" rIns="121920" bIns="121920" numCol="1" spcCol="1270" anchor="ctr" anchorCtr="0">
            <a:noAutofit/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Tıbbi yardım istenmelidir (112).</a:t>
            </a:r>
            <a:endParaRPr lang="tr-TR" altLang="tr-TR" sz="2800" kern="0" dirty="0">
              <a:solidFill>
                <a:srgbClr val="000000"/>
              </a:solidFill>
              <a:cs typeface="Arial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Hasta/yaralının endişeleri giderilmeli, nazik ve hoşgörülü olunmalıdır.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Hasta /yaralının yarasını görmesi engellenmelidir.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Hasta /yaralı ve olay hakkındaki bilgiler kaydedilmelidir.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SzPct val="75000"/>
              <a:buFont typeface="Wingdings" panose="05000000000000000000" pitchFamily="2" charset="2"/>
              <a:buChar char="Ø"/>
            </a:pPr>
            <a:r>
              <a:rPr lang="tr-TR" altLang="tr-TR" sz="2800" kern="0" dirty="0" smtClean="0">
                <a:solidFill>
                  <a:srgbClr val="000000"/>
                </a:solidFill>
                <a:cs typeface="Arial"/>
              </a:rPr>
              <a:t>Yardım ekibi gelene kadar olay yerinde kalınmalıdır.</a:t>
            </a:r>
            <a:endParaRPr lang="tr-TR" altLang="tr-TR" sz="2800" kern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19402" y="1350841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altLang="tr-TR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OLAY YERİNİN DEĞERLENDİRİLMESİNDE YAPILACAK İŞLER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60601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BCF86-4C6C-45BD-AB90-9F5A9BF58ABB}" type="slidenum">
              <a:rPr lang="tr-TR" smtClean="0"/>
              <a:pPr/>
              <a:t>9</a:t>
            </a:fld>
            <a:endParaRPr lang="tr-TR" dirty="0"/>
          </a:p>
        </p:txBody>
      </p:sp>
      <p:sp>
        <p:nvSpPr>
          <p:cNvPr id="5" name="Metin kutusu 4"/>
          <p:cNvSpPr txBox="1"/>
          <p:nvPr/>
        </p:nvSpPr>
        <p:spPr>
          <a:xfrm>
            <a:off x="519402" y="1381866"/>
            <a:ext cx="11212290" cy="59833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0" vert="horz" wrap="square" lIns="0" tIns="22860" rIns="0" bIns="22860" numCol="1" spcCol="1270" anchor="ctr" anchorCtr="0">
            <a:noAutofit/>
          </a:bodyPr>
          <a:lstStyle/>
          <a:p>
            <a:pPr algn="ctr"/>
            <a:r>
              <a:rPr lang="tr-TR" sz="3200" b="1" dirty="0"/>
              <a:t>İNSAN VÜCUDU</a:t>
            </a:r>
          </a:p>
        </p:txBody>
      </p:sp>
      <p:sp>
        <p:nvSpPr>
          <p:cNvPr id="6" name="İçerik Yer Tutucusu 2">
            <a:extLst>
              <a:ext uri="{FF2B5EF4-FFF2-40B4-BE49-F238E27FC236}">
                <a16:creationId xmlns:a16="http://schemas.microsoft.com/office/drawing/2014/main" xmlns="" id="{D143437C-D99F-4B3A-80C4-2A6DE9B9231A}"/>
              </a:ext>
            </a:extLst>
          </p:cNvPr>
          <p:cNvSpPr txBox="1">
            <a:spLocks/>
          </p:cNvSpPr>
          <p:nvPr/>
        </p:nvSpPr>
        <p:spPr>
          <a:xfrm>
            <a:off x="653143" y="2415821"/>
            <a:ext cx="10944808" cy="37611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tr-TR" dirty="0"/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3"/>
          <a:srcRect t="9904" b="3271"/>
          <a:stretch/>
        </p:blipFill>
        <p:spPr>
          <a:xfrm>
            <a:off x="4244455" y="2283567"/>
            <a:ext cx="3438450" cy="373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99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8381</TotalTime>
  <Words>1552</Words>
  <Application>Microsoft Office PowerPoint</Application>
  <PresentationFormat>Geniş ekran</PresentationFormat>
  <Paragraphs>306</Paragraphs>
  <Slides>45</Slides>
  <Notes>27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52" baseType="lpstr">
      <vt:lpstr>Arial</vt:lpstr>
      <vt:lpstr>Arial Black</vt:lpstr>
      <vt:lpstr>Calibri</vt:lpstr>
      <vt:lpstr>Calibri Light</vt:lpstr>
      <vt:lpstr>Times New Roman</vt:lpstr>
      <vt:lpstr>Wingdings</vt:lpstr>
      <vt:lpstr>Office Teması</vt:lpstr>
      <vt:lpstr>MİLLÎ EĞİTİM BAKANLIĞI İŞYERİ SAĞLIK VE GÜVENLİK BİRİMİ  DAİRE BAŞKANLIĞI 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Faruk EREN</dc:creator>
  <cp:lastModifiedBy>HulyaDEMIRHAN</cp:lastModifiedBy>
  <cp:revision>1009</cp:revision>
  <cp:lastPrinted>2018-06-05T14:42:51Z</cp:lastPrinted>
  <dcterms:created xsi:type="dcterms:W3CDTF">2018-02-16T13:33:45Z</dcterms:created>
  <dcterms:modified xsi:type="dcterms:W3CDTF">2021-11-12T13:26:24Z</dcterms:modified>
</cp:coreProperties>
</file>