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26"/>
  </p:notesMasterIdLst>
  <p:sldIdLst>
    <p:sldId id="728" r:id="rId2"/>
    <p:sldId id="787" r:id="rId3"/>
    <p:sldId id="1339" r:id="rId4"/>
    <p:sldId id="1331" r:id="rId5"/>
    <p:sldId id="1333" r:id="rId6"/>
    <p:sldId id="1334" r:id="rId7"/>
    <p:sldId id="1335" r:id="rId8"/>
    <p:sldId id="1340" r:id="rId9"/>
    <p:sldId id="1336" r:id="rId10"/>
    <p:sldId id="1337" r:id="rId11"/>
    <p:sldId id="1338" r:id="rId12"/>
    <p:sldId id="1342" r:id="rId13"/>
    <p:sldId id="1354" r:id="rId14"/>
    <p:sldId id="1373" r:id="rId15"/>
    <p:sldId id="1374" r:id="rId16"/>
    <p:sldId id="1375" r:id="rId17"/>
    <p:sldId id="1358" r:id="rId18"/>
    <p:sldId id="1346" r:id="rId19"/>
    <p:sldId id="1376" r:id="rId20"/>
    <p:sldId id="1377" r:id="rId21"/>
    <p:sldId id="1352" r:id="rId22"/>
    <p:sldId id="1359" r:id="rId23"/>
    <p:sldId id="1347" r:id="rId24"/>
    <p:sldId id="1360" r:id="rId25"/>
  </p:sldIdLst>
  <p:sldSz cx="12192000" cy="6858000"/>
  <p:notesSz cx="67945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L ÜNAL" initials="CÜ" lastIdx="1" clrIdx="0">
    <p:extLst>
      <p:ext uri="{19B8F6BF-5375-455C-9EA6-DF929625EA0E}">
        <p15:presenceInfo xmlns:p15="http://schemas.microsoft.com/office/powerpoint/2012/main" userId="2b104061d5e21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D745D7"/>
    <a:srgbClr val="FE9C9C"/>
    <a:srgbClr val="F16565"/>
    <a:srgbClr val="70AD47"/>
    <a:srgbClr val="8C3462"/>
    <a:srgbClr val="F3D9D9"/>
    <a:srgbClr val="F8E8E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89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>
              <a:defRPr sz="1200"/>
            </a:lvl1pPr>
          </a:lstStyle>
          <a:p>
            <a:fld id="{7ACF8F7F-4C44-408C-88B6-A6BF56A9F84D}" type="datetimeFigureOut">
              <a:rPr lang="tr-TR" smtClean="0"/>
              <a:t>12.11.2021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133" y="4767681"/>
            <a:ext cx="5436234" cy="3899675"/>
          </a:xfrm>
          <a:prstGeom prst="rect">
            <a:avLst/>
          </a:prstGeom>
        </p:spPr>
        <p:txBody>
          <a:bodyPr vert="horz" lIns="91268" tIns="45635" rIns="91268" bIns="4563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89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>
              <a:defRPr sz="1200"/>
            </a:lvl1pPr>
          </a:lstStyle>
          <a:p>
            <a:fld id="{4307AC83-186E-44C2-A192-69712972D4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4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28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497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77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51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424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31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0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11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317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910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37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Yetişkin ve bebek anlatılacak.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6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780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86-542B-435F-B08D-AF2F6F91C99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8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04D1-8752-4679-986D-F130D3CB04C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F1E9-2924-4E3F-BAF9-8598FAAF24C3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27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2192000" cy="89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0" y="10633"/>
            <a:ext cx="12192000" cy="85060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tr-TR" dirty="0"/>
              <a:t>         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D67-8B05-4B2E-971F-B434FDD9AB49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" y="31899"/>
            <a:ext cx="838200" cy="841003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 userDrawn="1"/>
        </p:nvSpPr>
        <p:spPr>
          <a:xfrm>
            <a:off x="912623" y="107039"/>
            <a:ext cx="3228557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DESTEK HİZMETLERİ </a:t>
            </a:r>
            <a:b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GENEL MÜDÜRLÜĞÜ</a:t>
            </a:r>
            <a:endParaRPr lang="tr-T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1948-1B73-4E3F-BDE7-D4A2744EF5A8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23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2DC-1DAC-43FE-9FA7-6E635CD171FD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5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AEB7-331C-4D28-A8BA-C287AA4B8AA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4351-B503-41A4-989B-3C02B952957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47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658025"/>
            <a:ext cx="12192000" cy="640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7D15-6306-4555-9423-AAD7FA874A97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Merkez İSGB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1363227" y="6309215"/>
            <a:ext cx="477543" cy="477542"/>
          </a:xfrm>
        </p:spPr>
        <p:txBody>
          <a:bodyPr/>
          <a:lstStyle>
            <a:lvl1pPr algn="ctr">
              <a:defRPr sz="1800" b="1"/>
            </a:lvl1pPr>
          </a:lstStyle>
          <a:p>
            <a:fld id="{1EDBCF86-4C6C-45BD-AB90-9F5A9BF58AB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Unvan 1"/>
          <p:cNvSpPr txBox="1">
            <a:spLocks/>
          </p:cNvSpPr>
          <p:nvPr userDrawn="1"/>
        </p:nvSpPr>
        <p:spPr>
          <a:xfrm>
            <a:off x="1627138" y="794166"/>
            <a:ext cx="8651698" cy="45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MERKEZ İŞYERİ</a:t>
            </a:r>
            <a:r>
              <a:rPr lang="tr-TR" sz="2400" b="1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SAĞLIK VE GÜVENLİK BİRİMİ</a:t>
            </a:r>
          </a:p>
        </p:txBody>
      </p:sp>
      <p:cxnSp>
        <p:nvCxnSpPr>
          <p:cNvPr id="15" name="Düz Bağlayıcı 14"/>
          <p:cNvCxnSpPr>
            <a:endCxn id="16" idx="2"/>
          </p:cNvCxnSpPr>
          <p:nvPr userDrawn="1"/>
        </p:nvCxnSpPr>
        <p:spPr>
          <a:xfrm>
            <a:off x="885335" y="6532940"/>
            <a:ext cx="10477893" cy="1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11363228" y="6309215"/>
            <a:ext cx="477542" cy="47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 userDrawn="1"/>
        </p:nvSpPr>
        <p:spPr>
          <a:xfrm>
            <a:off x="327905" y="51276"/>
            <a:ext cx="1227430" cy="1227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51278"/>
            <a:ext cx="1239135" cy="12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01" y="81646"/>
            <a:ext cx="1433728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A563-5940-4660-AD98-C94B09F5F84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4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407-2BD7-4A2B-B695-7369B887FC1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1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39B-2E78-4927-97E1-2303DE3FCD2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92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B5D9-5347-43EF-9D7A-CAA8CB63A481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7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71888" y="2777729"/>
            <a:ext cx="11555634" cy="3488315"/>
          </a:xfrm>
        </p:spPr>
        <p:txBody>
          <a:bodyPr>
            <a:normAutofit fontScale="90000"/>
          </a:bodyPr>
          <a:lstStyle/>
          <a:p>
            <a:pPr lvl="0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MİLLÎ </a:t>
            </a: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EĞİTİM BAKANLIĞI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BİRİMİ 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DAİRE BAŞKANLIĞI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tr-TR" sz="3100" dirty="0">
              <a:ln w="9525">
                <a:solidFill>
                  <a:schemeClr val="bg1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77806" y="6284422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2021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32" y="683521"/>
            <a:ext cx="2170592" cy="20758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566" y="545910"/>
            <a:ext cx="2502965" cy="20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41696" y="2476464"/>
            <a:ext cx="10137652" cy="251108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>
                <a:solidFill>
                  <a:schemeClr val="tx1"/>
                </a:solidFill>
                <a:cs typeface="Arial"/>
              </a:rPr>
              <a:t>Kişinin hayatını korumak,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Sağlık </a:t>
            </a:r>
            <a:r>
              <a:rPr lang="tr-TR" altLang="tr-TR" sz="2800" kern="0" dirty="0">
                <a:solidFill>
                  <a:schemeClr val="tx1"/>
                </a:solidFill>
                <a:cs typeface="Arial"/>
              </a:rPr>
              <a:t>durumunun kötüleşmesini önlemek,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>
                <a:solidFill>
                  <a:schemeClr val="tx1"/>
                </a:solidFill>
                <a:cs typeface="Arial"/>
              </a:rPr>
              <a:t>İyileşmesine destek olmaktır.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86272" y="1414824"/>
            <a:ext cx="11078549" cy="6141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sz="3200" b="1" dirty="0"/>
              <a:t>İLK </a:t>
            </a:r>
            <a:r>
              <a:rPr lang="tr-TR" sz="3200" b="1" dirty="0" smtClean="0"/>
              <a:t>YARDIMIN ÖNCELİKLİ AMAÇLARI</a:t>
            </a:r>
            <a:endParaRPr lang="tr-TR" sz="3200" b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28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717553" y="2567255"/>
            <a:ext cx="6576596" cy="3062992"/>
          </a:xfrm>
          <a:prstGeom prst="roundRect">
            <a:avLst>
              <a:gd name="adj" fmla="val 89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algn="ctr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tabLst>
                <a:tab pos="741045" algn="l"/>
                <a:tab pos="1003935" algn="l"/>
              </a:tabLst>
            </a:pPr>
            <a:r>
              <a:rPr lang="tr-TR" sz="4000" b="1" dirty="0">
                <a:solidFill>
                  <a:schemeClr val="tx1"/>
                </a:solidFill>
                <a:cs typeface="Arial"/>
              </a:rPr>
              <a:t>K-?</a:t>
            </a:r>
          </a:p>
          <a:p>
            <a:pPr marL="12700" algn="ctr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tabLst>
                <a:tab pos="741045" algn="l"/>
                <a:tab pos="1003935" algn="l"/>
              </a:tabLst>
            </a:pPr>
            <a:r>
              <a:rPr lang="tr-TR" sz="4000" b="1" dirty="0">
                <a:solidFill>
                  <a:schemeClr val="tx1"/>
                </a:solidFill>
                <a:cs typeface="Arial"/>
              </a:rPr>
              <a:t>B-?</a:t>
            </a:r>
          </a:p>
          <a:p>
            <a:pPr marL="12700" algn="ctr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tabLst>
                <a:tab pos="741045" algn="l"/>
                <a:tab pos="1003935" algn="l"/>
              </a:tabLst>
            </a:pPr>
            <a:r>
              <a:rPr lang="tr-TR" sz="4000" b="1" dirty="0">
                <a:solidFill>
                  <a:schemeClr val="tx1"/>
                </a:solidFill>
                <a:cs typeface="Arial"/>
              </a:rPr>
              <a:t>K-?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56326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İLK YARDIM  TEMEL UYGULAMALARI</a:t>
            </a:r>
          </a:p>
        </p:txBody>
      </p:sp>
    </p:spTree>
    <p:extLst>
      <p:ext uri="{BB962C8B-B14F-4D97-AF65-F5344CB8AC3E}">
        <p14:creationId xmlns:p14="http://schemas.microsoft.com/office/powerpoint/2010/main" val="37155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51277" y="2411309"/>
            <a:ext cx="7330797" cy="344358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Koruma; kaza sonuçlarının  ağırlaşmasını önlemek için olay  yerinin değerlendirilmesini 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kapsar.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En 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önemli işlem, olay yerinde 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oluşabilecek tehlikeleri  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belirleyerek </a:t>
            </a:r>
            <a:r>
              <a:rPr lang="tr-TR" alt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güvenli bir çevre  oluşturmaktır.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58184" y="1369974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KORUMA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28" y="2411309"/>
            <a:ext cx="2410295" cy="32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53969" y="2565248"/>
            <a:ext cx="6206389" cy="342039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cs typeface="Arial" panose="020B0604020202020204" pitchFamily="34" charset="0"/>
              </a:rPr>
              <a:t>Olay/kazanın en hızlı şekilde telefon ya da diğer </a:t>
            </a:r>
            <a:r>
              <a:rPr lang="tr-TR" sz="2800" dirty="0" smtClean="0">
                <a:cs typeface="Arial" panose="020B0604020202020204" pitchFamily="34" charset="0"/>
              </a:rPr>
              <a:t>kişiler aracılığı </a:t>
            </a:r>
            <a:r>
              <a:rPr lang="tr-TR" sz="2800" dirty="0">
                <a:cs typeface="Arial" panose="020B0604020202020204" pitchFamily="34" charset="0"/>
              </a:rPr>
              <a:t>ile gerekli yardım kuruluşlarına </a:t>
            </a:r>
            <a:r>
              <a:rPr lang="tr-TR" sz="2800" dirty="0" smtClean="0">
                <a:cs typeface="Arial" panose="020B0604020202020204" pitchFamily="34" charset="0"/>
              </a:rPr>
              <a:t>bildirilmesidir.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Türkiye’de ilk </a:t>
            </a:r>
            <a:r>
              <a:rPr lang="tr-TR" sz="2800" dirty="0">
                <a:cs typeface="Arial" panose="020B0604020202020204" pitchFamily="34" charset="0"/>
              </a:rPr>
              <a:t>yardım gerektiren her durumda </a:t>
            </a:r>
            <a:r>
              <a:rPr lang="tr-TR" sz="2800" dirty="0" smtClean="0">
                <a:cs typeface="Arial" panose="020B0604020202020204" pitchFamily="34" charset="0"/>
              </a:rPr>
              <a:t>telefon iletişimleri</a:t>
            </a:r>
            <a:r>
              <a:rPr lang="tr-TR" sz="2800" dirty="0">
                <a:cs typeface="Arial" panose="020B0604020202020204" pitchFamily="34" charset="0"/>
              </a:rPr>
              <a:t>, 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112</a:t>
            </a:r>
            <a:r>
              <a:rPr lang="tr-TR" sz="2800" dirty="0">
                <a:cs typeface="Arial" panose="020B0604020202020204" pitchFamily="34" charset="0"/>
              </a:rPr>
              <a:t> acil telefon üzerinden gerçekleştirilir.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68015" y="1356326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BİLDİRME (112)</a:t>
            </a:r>
          </a:p>
        </p:txBody>
      </p:sp>
      <p:sp>
        <p:nvSpPr>
          <p:cNvPr id="8" name="object 104"/>
          <p:cNvSpPr/>
          <p:nvPr/>
        </p:nvSpPr>
        <p:spPr>
          <a:xfrm>
            <a:off x="7301552" y="2565248"/>
            <a:ext cx="3684896" cy="293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6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36385" y="2253834"/>
            <a:ext cx="10806910" cy="366929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Sakin olunmalı ya da sakin olan bir kişinin araması  sağlanmalı,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112 merkezince sorulan sorulara net bir şekilde cevap verilmeli,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Kesin yer ve adres bilgileri verilirken olay yerine  yakın bir cadde ya da çok bilinen bir yerin adı  belirtilmeli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Kimin hangi numaradan aradığı bildirilmeli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1230" y="1356326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sz="3200" b="1" dirty="0"/>
              <a:t>112’NİN ARANMASINDA  DİKKAT EDİLECEK HUSUSLAR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-3526972" y="1655495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8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26827" y="2333397"/>
            <a:ext cx="10758048" cy="328948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Hasta/yaralıların adı belirtilip, olayın tanımı yapılmalı,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Hasta </a:t>
            </a:r>
            <a:r>
              <a:rPr lang="tr-TR" sz="2800" dirty="0"/>
              <a:t>/yaralı sayısı ve durumu bildirilmeli,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Yapılan </a:t>
            </a:r>
            <a:r>
              <a:rPr lang="tr-TR" sz="2800" dirty="0"/>
              <a:t>ilk yardım uygulaması belirtilmeli,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112 </a:t>
            </a:r>
            <a:r>
              <a:rPr lang="tr-TR" sz="2800" dirty="0"/>
              <a:t>hattında bilgi alan kişi gerekli olan tüm </a:t>
            </a:r>
            <a:r>
              <a:rPr lang="tr-TR" sz="2800" dirty="0" smtClean="0"/>
              <a:t>bilgileri aldığını </a:t>
            </a:r>
            <a:r>
              <a:rPr lang="tr-TR" sz="2800" dirty="0"/>
              <a:t>söyleyinceye kadar telefon kapatılmamalıdır.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17241" y="1356326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sz="3200" b="1" dirty="0"/>
              <a:t>112’NİN ARANMASINDA  DİKKAT EDİLECEK HUSUSLAR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73206" y="2123640"/>
            <a:ext cx="11109278" cy="176921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Kurtarma,	</a:t>
            </a:r>
            <a:r>
              <a:rPr lang="tr-TR" sz="2800" dirty="0" smtClean="0"/>
              <a:t>olay yerinde hasta/yaralılara yapılan ilk yardım </a:t>
            </a:r>
            <a:r>
              <a:rPr lang="tr-TR" sz="2800" dirty="0"/>
              <a:t>uygulamalarını kapsar.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Müdahale </a:t>
            </a:r>
            <a:r>
              <a:rPr lang="tr-TR" sz="2800" dirty="0"/>
              <a:t>olabildiğince hızlı, ancak sakin bir </a:t>
            </a:r>
            <a:r>
              <a:rPr lang="tr-TR" sz="2800" dirty="0" smtClean="0"/>
              <a:t>şekilde yapılmalıdır</a:t>
            </a:r>
            <a:r>
              <a:rPr lang="tr-TR" sz="2800" dirty="0"/>
              <a:t>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92858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sz="3200" b="1" dirty="0"/>
              <a:t>KURTARMA (MÜDAHALE)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ject 108"/>
          <p:cNvSpPr/>
          <p:nvPr/>
        </p:nvSpPr>
        <p:spPr>
          <a:xfrm>
            <a:off x="336658" y="4157740"/>
            <a:ext cx="2153409" cy="1283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1"/>
          <p:cNvSpPr/>
          <p:nvPr/>
        </p:nvSpPr>
        <p:spPr>
          <a:xfrm>
            <a:off x="7556573" y="4864806"/>
            <a:ext cx="1957550" cy="1462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9"/>
          <p:cNvSpPr/>
          <p:nvPr/>
        </p:nvSpPr>
        <p:spPr>
          <a:xfrm>
            <a:off x="2623289" y="4983998"/>
            <a:ext cx="2447697" cy="1492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7"/>
          <p:cNvSpPr/>
          <p:nvPr/>
        </p:nvSpPr>
        <p:spPr>
          <a:xfrm>
            <a:off x="9514123" y="4005296"/>
            <a:ext cx="2515587" cy="1775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0"/>
          <p:cNvSpPr/>
          <p:nvPr/>
        </p:nvSpPr>
        <p:spPr>
          <a:xfrm>
            <a:off x="5096280" y="4025106"/>
            <a:ext cx="2193849" cy="1872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1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36937" y="1354305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sz="2800" b="1" dirty="0"/>
              <a:t>İLK YARDIMCININ MÜDAHALE İLE  İLGİLİ ÖNCELİKLE </a:t>
            </a:r>
            <a:r>
              <a:rPr lang="tr-TR" sz="2800" b="1" dirty="0" smtClean="0"/>
              <a:t>YAPMASI GEREKENLER</a:t>
            </a:r>
            <a:endParaRPr lang="tr-TR" altLang="tr-TR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563771" y="2316930"/>
            <a:ext cx="11123552" cy="3992285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Hasta/yaralıların durumu değerlendirilip </a:t>
            </a:r>
            <a:r>
              <a:rPr lang="tr-TR" sz="2800" b="1" dirty="0" smtClean="0"/>
              <a:t>(ABC)</a:t>
            </a:r>
            <a:r>
              <a:rPr lang="tr-TR" sz="2800" dirty="0" smtClean="0"/>
              <a:t>, öncelikli </a:t>
            </a:r>
            <a:r>
              <a:rPr lang="tr-TR" sz="2800" dirty="0"/>
              <a:t>müdahale edilecekler </a:t>
            </a:r>
            <a:r>
              <a:rPr lang="tr-TR" sz="2800" dirty="0" smtClean="0"/>
              <a:t>belirlenir.</a:t>
            </a:r>
            <a:endParaRPr lang="tr-TR" sz="2800" dirty="0"/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 </a:t>
            </a:r>
            <a:r>
              <a:rPr lang="tr-TR" sz="2800" dirty="0" smtClean="0"/>
              <a:t>Hasta/yaralının </a:t>
            </a:r>
            <a:r>
              <a:rPr lang="tr-TR" sz="2800" dirty="0"/>
              <a:t>korku ve endişeleri </a:t>
            </a:r>
            <a:r>
              <a:rPr lang="tr-TR" sz="2800" dirty="0" smtClean="0"/>
              <a:t>giderilir.</a:t>
            </a:r>
            <a:endParaRPr lang="tr-TR" sz="2800" dirty="0"/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 </a:t>
            </a:r>
            <a:r>
              <a:rPr lang="tr-TR" sz="2800" dirty="0" smtClean="0"/>
              <a:t>Hasta/yaralıya </a:t>
            </a:r>
            <a:r>
              <a:rPr lang="tr-TR" sz="2800" dirty="0"/>
              <a:t>müdahalede yardımcı olacak kişiler  organize </a:t>
            </a:r>
            <a:r>
              <a:rPr lang="tr-TR" sz="2800" dirty="0" smtClean="0"/>
              <a:t>edilir.</a:t>
            </a:r>
            <a:endParaRPr lang="tr-TR" sz="2800" dirty="0"/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 </a:t>
            </a:r>
            <a:r>
              <a:rPr lang="tr-TR" sz="2800" dirty="0" smtClean="0"/>
              <a:t>Hasta/yaralının </a:t>
            </a:r>
            <a:r>
              <a:rPr lang="tr-TR" sz="2800" dirty="0"/>
              <a:t>durumunun ağırlaşmasını önlemek </a:t>
            </a:r>
            <a:r>
              <a:rPr lang="tr-TR" sz="2800" dirty="0" smtClean="0"/>
              <a:t>için mevcut </a:t>
            </a:r>
            <a:r>
              <a:rPr lang="tr-TR" sz="2800" dirty="0"/>
              <a:t>olanaklar ile gerekli müdahalelerde </a:t>
            </a:r>
            <a:r>
              <a:rPr lang="tr-TR" sz="2800" dirty="0" smtClean="0"/>
              <a:t>bulunulur.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095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77598" y="2099101"/>
            <a:ext cx="10785629" cy="439457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Kırıklara yerinde müdahale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edilir.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Hasta/yaralı 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sıcak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tutulur.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Hasta/yaralının 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yarasını görmesi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engellenir.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Hasta/yaralıyı hareket ettirmeden müdahale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yapılır.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Hasta/yaralının en uygun yöntemlerle, en yakın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sağlık kuruluşuna 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sevki sağlanır (112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(*) </a:t>
            </a:r>
            <a:r>
              <a:rPr lang="tr-TR" alt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Ağır H/Y hayati tehlikede olmadığı sürece asla yerinden hareket </a:t>
            </a: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    ettirilmemelidir!</a:t>
            </a:r>
            <a:endParaRPr lang="tr-TR" altLang="tr-TR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84977"/>
            <a:ext cx="11377220" cy="58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sz="2800" b="1" dirty="0">
                <a:solidFill>
                  <a:prstClr val="white"/>
                </a:solidFill>
              </a:rPr>
              <a:t>İLK YARDIMCININ MÜDAHALE İLE  İLGİLİ ÖNCELİKLE YAPMASI GEREKENLER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7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423081" y="2169995"/>
            <a:ext cx="9253182" cy="4006968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İnsan vücudu ile </a:t>
            </a:r>
            <a:r>
              <a:rPr lang="tr-TR" sz="2800" dirty="0" smtClean="0"/>
              <a:t>ilgili temel </a:t>
            </a:r>
            <a:r>
              <a:rPr lang="tr-TR" sz="2800" dirty="0"/>
              <a:t>bilgilere  sahip olmalı,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/>
              <a:t>Önce </a:t>
            </a:r>
            <a:r>
              <a:rPr lang="tr-TR" sz="2800" dirty="0"/>
              <a:t>kendi can güvenliğini korumalı,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/>
              <a:t>Sakin</a:t>
            </a:r>
            <a:r>
              <a:rPr lang="tr-TR" sz="2800" dirty="0"/>
              <a:t>, kendine güvenli ve pratik olmalı,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/>
              <a:t>Eldeki </a:t>
            </a:r>
            <a:r>
              <a:rPr lang="tr-TR" sz="2800" dirty="0"/>
              <a:t>olanakları değerlendirebilmeli,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/>
              <a:t>Olayı anında ve doğru olarak haber  verebilmeli </a:t>
            </a:r>
            <a:r>
              <a:rPr lang="tr-TR" sz="2800" b="1" dirty="0" smtClean="0">
                <a:solidFill>
                  <a:srgbClr val="C00000"/>
                </a:solidFill>
              </a:rPr>
              <a:t>(112’nin aranması)</a:t>
            </a:r>
            <a:r>
              <a:rPr lang="tr-TR" sz="2800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/>
              <a:t>Çevredeki kişileri organize edebilmeli ve  onlardan yararlanabilmeli,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/>
              <a:t>İyi </a:t>
            </a:r>
            <a:r>
              <a:rPr lang="tr-TR" sz="2800" dirty="0"/>
              <a:t>bir iletişim becerisine sahip olmalıdır.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23081" y="1369981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sz="3200" b="1" dirty="0" smtClean="0">
                <a:solidFill>
                  <a:prstClr val="white"/>
                </a:solidFill>
              </a:rPr>
              <a:t>İLK YARDIMCININ  </a:t>
            </a:r>
            <a:r>
              <a:rPr lang="tr-TR" sz="3200" b="1" dirty="0">
                <a:solidFill>
                  <a:prstClr val="white"/>
                </a:solidFill>
              </a:rPr>
              <a:t>ÖZELLİKLERİ</a:t>
            </a:r>
            <a:endParaRPr lang="tr-TR" altLang="tr-TR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object 103"/>
          <p:cNvSpPr/>
          <p:nvPr/>
        </p:nvSpPr>
        <p:spPr>
          <a:xfrm>
            <a:off x="9785444" y="2632756"/>
            <a:ext cx="1734668" cy="2962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3246736" y="2441564"/>
            <a:ext cx="6300470" cy="183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0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39520" marR="5080" indent="-1227455">
              <a:lnSpc>
                <a:spcPct val="135000"/>
              </a:lnSpc>
              <a:spcBef>
                <a:spcPts val="95"/>
              </a:spcBef>
            </a:pPr>
            <a:r>
              <a:rPr lang="tr-TR" sz="4400" dirty="0"/>
              <a:t>İLK YARDIM</a:t>
            </a:r>
            <a:r>
              <a:rPr lang="tr-TR" sz="4400" spc="-85" dirty="0"/>
              <a:t> </a:t>
            </a:r>
            <a:r>
              <a:rPr lang="tr-TR" sz="4400" dirty="0"/>
              <a:t>EĞİTİMİNE  HOŞGELDİNİZ</a:t>
            </a:r>
          </a:p>
        </p:txBody>
      </p:sp>
    </p:spTree>
    <p:extLst>
      <p:ext uri="{BB962C8B-B14F-4D97-AF65-F5344CB8AC3E}">
        <p14:creationId xmlns:p14="http://schemas.microsoft.com/office/powerpoint/2010/main" val="3797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89855" y="13420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sz="3200" b="1" dirty="0">
                <a:solidFill>
                  <a:prstClr val="white"/>
                </a:solidFill>
              </a:rPr>
              <a:t>HAYAT KURTARMA ZİNCİRİ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28" y="2460368"/>
            <a:ext cx="9640543" cy="33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78098"/>
            <a:ext cx="11377220" cy="5961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HAYAT KURTARMA ZİNCİRİ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653143" y="2195058"/>
            <a:ext cx="10936390" cy="4202665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/>
              <a:t>Hayat kurtarma zinciri 4 halkadan oluşur.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/>
              <a:t>Son halka ileri yaşam desteğine aittir ve ilkyardımcının görevi değildir.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75000"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1. Halka: </a:t>
            </a:r>
            <a:r>
              <a:rPr lang="tr-TR" sz="2800" dirty="0" smtClean="0"/>
              <a:t>Sağlık kuruluşuna haber verilmesi,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75000"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2. Halka: </a:t>
            </a:r>
            <a:r>
              <a:rPr lang="tr-TR" sz="2800" dirty="0" smtClean="0"/>
              <a:t>Olay yerinde </a:t>
            </a:r>
            <a:r>
              <a:rPr lang="tr-TR" sz="2800" b="1" dirty="0" smtClean="0">
                <a:solidFill>
                  <a:srgbClr val="C00000"/>
                </a:solidFill>
              </a:rPr>
              <a:t>T</a:t>
            </a:r>
            <a:r>
              <a:rPr lang="tr-TR" sz="2800" b="1" dirty="0" smtClean="0"/>
              <a:t>emel </a:t>
            </a:r>
            <a:r>
              <a:rPr lang="tr-TR" sz="2800" b="1" dirty="0" smtClean="0">
                <a:solidFill>
                  <a:srgbClr val="C00000"/>
                </a:solidFill>
              </a:rPr>
              <a:t>Y</a:t>
            </a:r>
            <a:r>
              <a:rPr lang="tr-TR" sz="2800" b="1" dirty="0" smtClean="0"/>
              <a:t>aşam </a:t>
            </a:r>
            <a:r>
              <a:rPr lang="tr-TR" sz="2800" b="1" dirty="0" smtClean="0">
                <a:solidFill>
                  <a:srgbClr val="C00000"/>
                </a:solidFill>
              </a:rPr>
              <a:t>D</a:t>
            </a:r>
            <a:r>
              <a:rPr lang="tr-TR" sz="2800" b="1" dirty="0" smtClean="0"/>
              <a:t>esteği </a:t>
            </a:r>
            <a:r>
              <a:rPr lang="tr-TR" sz="2800" dirty="0" smtClean="0"/>
              <a:t>yapılması,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75000"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3. Halka: </a:t>
            </a:r>
            <a:r>
              <a:rPr lang="tr-TR" sz="2800" b="1" dirty="0" err="1">
                <a:solidFill>
                  <a:schemeClr val="tx1"/>
                </a:solidFill>
              </a:rPr>
              <a:t>D</a:t>
            </a:r>
            <a:r>
              <a:rPr lang="tr-TR" sz="2800" b="1" dirty="0" err="1" smtClean="0">
                <a:solidFill>
                  <a:schemeClr val="tx1"/>
                </a:solidFill>
              </a:rPr>
              <a:t>efibrilasyon</a:t>
            </a:r>
            <a:r>
              <a:rPr lang="tr-TR" sz="2800" dirty="0" smtClean="0">
                <a:solidFill>
                  <a:schemeClr val="tx1"/>
                </a:solidFill>
              </a:rPr>
              <a:t>  uygulanması,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75000"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4. Halka: </a:t>
            </a:r>
            <a:r>
              <a:rPr lang="tr-TR" sz="2800" dirty="0"/>
              <a:t>Ambulans ekiplerince </a:t>
            </a:r>
            <a:r>
              <a:rPr lang="tr-TR" sz="2800" dirty="0" smtClean="0"/>
              <a:t>müdahale ve hastane acil servislerinde bakım  yapılmasıdır.</a:t>
            </a:r>
          </a:p>
        </p:txBody>
      </p:sp>
    </p:spTree>
    <p:extLst>
      <p:ext uri="{BB962C8B-B14F-4D97-AF65-F5344CB8AC3E}">
        <p14:creationId xmlns:p14="http://schemas.microsoft.com/office/powerpoint/2010/main" val="8544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489956" y="2250798"/>
            <a:ext cx="11099766" cy="376114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SzPct val="75000"/>
            </a:pPr>
            <a:r>
              <a:rPr lang="tr-TR" altLang="tr-TR" sz="2800" b="1" dirty="0">
                <a:solidFill>
                  <a:srgbClr val="C00000"/>
                </a:solidFill>
              </a:rPr>
              <a:t>İlk önce hasta/yaralının bilinci kontrol edilmeli,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</a:pPr>
            <a:r>
              <a:rPr lang="tr-TR" altLang="tr-TR" sz="2800" b="1" u="sng" dirty="0" smtClean="0"/>
              <a:t>bilinç </a:t>
            </a:r>
            <a:r>
              <a:rPr lang="tr-TR" altLang="tr-TR" sz="2800" b="1" u="sng" dirty="0"/>
              <a:t>kapalı ise  </a:t>
            </a:r>
            <a:r>
              <a:rPr lang="tr-TR" altLang="tr-TR" sz="2800" dirty="0"/>
              <a:t>aşağıdakiler hızla değerlendirilmelidir.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</a:pPr>
            <a:r>
              <a:rPr lang="tr-TR" altLang="tr-TR" sz="2800" dirty="0"/>
              <a:t> 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A</a:t>
            </a:r>
            <a:r>
              <a:rPr lang="tr-TR" altLang="tr-TR" sz="2800" b="1" dirty="0" smtClean="0"/>
              <a:t>.  </a:t>
            </a:r>
            <a:r>
              <a:rPr lang="tr-TR" altLang="tr-TR" sz="2800" b="1" dirty="0"/>
              <a:t>Hava yolu açıklığının değerlendirilmesi,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</a:pPr>
            <a:r>
              <a:rPr lang="tr-TR" altLang="tr-TR" sz="2800" b="1" dirty="0">
                <a:solidFill>
                  <a:srgbClr val="C00000"/>
                </a:solidFill>
              </a:rPr>
              <a:t> 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B</a:t>
            </a:r>
            <a:r>
              <a:rPr lang="tr-TR" altLang="tr-TR" sz="2800" dirty="0" smtClean="0"/>
              <a:t>. </a:t>
            </a:r>
            <a:r>
              <a:rPr lang="tr-TR" altLang="tr-TR" sz="2800" b="1" dirty="0" smtClean="0"/>
              <a:t>Solunumun </a:t>
            </a:r>
            <a:r>
              <a:rPr lang="tr-TR" altLang="tr-TR" sz="2800" b="1" dirty="0"/>
              <a:t>değerlendirilmesi </a:t>
            </a:r>
            <a:r>
              <a:rPr lang="tr-TR" altLang="tr-TR" sz="2800" dirty="0"/>
              <a:t>(Bak-Dinle-Hisset),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</a:pPr>
            <a:r>
              <a:rPr lang="tr-TR" altLang="tr-TR" sz="2800" dirty="0"/>
              <a:t> 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C</a:t>
            </a:r>
            <a:r>
              <a:rPr lang="tr-TR" altLang="tr-TR" sz="2800" dirty="0" smtClean="0"/>
              <a:t>. </a:t>
            </a:r>
            <a:r>
              <a:rPr lang="tr-TR" altLang="tr-TR" sz="2800" b="1" dirty="0" smtClean="0"/>
              <a:t>Dolaşımın değerlendirilmesi </a:t>
            </a:r>
            <a:r>
              <a:rPr lang="tr-TR" altLang="tr-TR" sz="2800" dirty="0" smtClean="0"/>
              <a:t>(Şah </a:t>
            </a:r>
            <a:r>
              <a:rPr lang="tr-TR" altLang="tr-TR" sz="2800" dirty="0"/>
              <a:t>damarından 5 sn</a:t>
            </a:r>
            <a:r>
              <a:rPr lang="tr-TR" altLang="tr-TR" sz="2800" dirty="0" smtClean="0"/>
              <a:t>. </a:t>
            </a:r>
            <a:r>
              <a:rPr lang="tr-TR" altLang="tr-TR" sz="2800" dirty="0"/>
              <a:t>nabız alınarak </a:t>
            </a:r>
            <a:r>
              <a:rPr lang="tr-TR" altLang="tr-TR" sz="2800" dirty="0" smtClean="0"/>
              <a:t>yapılır.)</a:t>
            </a:r>
            <a:endParaRPr lang="tr-TR" alt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1229" y="1355184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İLK YARDIMIN	A-B-C’Sİ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51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84198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İLK YARDIMIN	A-B-C’Sİ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1300161" y="3358823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30200"/>
              </p:ext>
            </p:extLst>
          </p:nvPr>
        </p:nvGraphicFramePr>
        <p:xfrm>
          <a:off x="1282890" y="2232660"/>
          <a:ext cx="9338858" cy="4115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38858"/>
              </a:tblGrid>
              <a:tr h="1170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91440" algn="l"/>
                        </a:tabLst>
                      </a:pPr>
                      <a:r>
                        <a:rPr sz="2800" b="1" dirty="0" smtClean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2800" b="1" dirty="0" smtClean="0">
                          <a:latin typeface="+mn-lt"/>
                          <a:cs typeface="Arial"/>
                        </a:rPr>
                        <a:t>irway</a:t>
                      </a:r>
                      <a:endParaRPr sz="280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54610" algn="l"/>
                        </a:tabLst>
                      </a:pPr>
                      <a:r>
                        <a:rPr sz="2800" b="1" spc="-5" dirty="0" err="1" smtClean="0">
                          <a:latin typeface="+mn-lt"/>
                          <a:cs typeface="Arial"/>
                        </a:rPr>
                        <a:t>Solunum</a:t>
                      </a:r>
                      <a:r>
                        <a:rPr sz="2800" b="1" spc="-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2800" b="1" spc="-10" dirty="0">
                          <a:latin typeface="+mn-lt"/>
                          <a:cs typeface="Arial"/>
                        </a:rPr>
                        <a:t>yolu</a:t>
                      </a:r>
                      <a:r>
                        <a:rPr sz="2800" b="1" spc="-5" dirty="0">
                          <a:latin typeface="+mn-lt"/>
                          <a:cs typeface="Arial"/>
                        </a:rPr>
                        <a:t> açıklığının</a:t>
                      </a:r>
                      <a:endParaRPr sz="280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54610" algn="l"/>
                        </a:tabLst>
                      </a:pPr>
                      <a:r>
                        <a:rPr sz="2800" b="1" spc="-5" dirty="0" err="1" smtClean="0">
                          <a:latin typeface="+mn-lt"/>
                          <a:cs typeface="Arial"/>
                        </a:rPr>
                        <a:t>sağlanması</a:t>
                      </a:r>
                      <a:endParaRPr sz="2800" dirty="0">
                        <a:latin typeface="+mn-lt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00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  <a:tabLst>
                          <a:tab pos="91440" algn="l"/>
                        </a:tabLst>
                      </a:pPr>
                      <a:r>
                        <a:rPr sz="2800" b="1" dirty="0" smtClean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B</a:t>
                      </a:r>
                      <a:r>
                        <a:rPr sz="2800" b="1" dirty="0" smtClean="0">
                          <a:latin typeface="+mn-lt"/>
                          <a:cs typeface="Arial"/>
                        </a:rPr>
                        <a:t>reathing</a:t>
                      </a:r>
                      <a:endParaRPr sz="280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62865" algn="l"/>
                        </a:tabLst>
                      </a:pPr>
                      <a:r>
                        <a:rPr sz="2800" b="1" spc="-5" dirty="0" err="1" smtClean="0">
                          <a:latin typeface="+mn-lt"/>
                          <a:cs typeface="Arial"/>
                        </a:rPr>
                        <a:t>Solunumun</a:t>
                      </a:r>
                      <a:endParaRPr sz="280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54610" algn="l"/>
                        </a:tabLst>
                      </a:pPr>
                      <a:r>
                        <a:rPr sz="2800" b="1" spc="-5" dirty="0" err="1" smtClean="0">
                          <a:latin typeface="+mn-lt"/>
                          <a:cs typeface="Arial"/>
                        </a:rPr>
                        <a:t>değerlendirilmesi</a:t>
                      </a:r>
                      <a:endParaRPr sz="2800" dirty="0">
                        <a:latin typeface="+mn-lt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00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91440" algn="l"/>
                        </a:tabLst>
                      </a:pPr>
                      <a:r>
                        <a:rPr sz="2800" b="1" dirty="0" smtClean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C</a:t>
                      </a:r>
                      <a:r>
                        <a:rPr sz="2800" b="1" dirty="0" smtClean="0">
                          <a:latin typeface="+mn-lt"/>
                          <a:cs typeface="Arial"/>
                        </a:rPr>
                        <a:t>irculation</a:t>
                      </a:r>
                      <a:endParaRPr sz="280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54610" algn="l"/>
                        </a:tabLst>
                      </a:pPr>
                      <a:r>
                        <a:rPr sz="2800" b="1" spc="-5" dirty="0" err="1" smtClean="0">
                          <a:latin typeface="+mn-lt"/>
                          <a:cs typeface="Arial"/>
                        </a:rPr>
                        <a:t>Dolaşımın</a:t>
                      </a:r>
                      <a:r>
                        <a:rPr lang="tr-TR" sz="2800" u="sng" baseline="1157" dirty="0" smtClean="0">
                          <a:uFill>
                            <a:solidFill>
                              <a:srgbClr val="E47367"/>
                            </a:solidFill>
                          </a:uFill>
                          <a:latin typeface="+mn-lt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54610" algn="l"/>
                        </a:tabLst>
                      </a:pPr>
                      <a:r>
                        <a:rPr sz="2800" b="1" kern="1200" spc="-5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değerlendirilmesi</a:t>
                      </a:r>
                      <a:r>
                        <a:rPr sz="2600" b="1" spc="-7" baseline="1157" dirty="0">
                          <a:latin typeface="+mn-lt"/>
                          <a:cs typeface="Arial"/>
                        </a:rPr>
                        <a:t>	</a:t>
                      </a:r>
                      <a:endParaRPr sz="2600" dirty="0">
                        <a:latin typeface="+mn-lt"/>
                        <a:cs typeface="Verdan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bject 93"/>
          <p:cNvSpPr/>
          <p:nvPr/>
        </p:nvSpPr>
        <p:spPr>
          <a:xfrm>
            <a:off x="6400800" y="2261429"/>
            <a:ext cx="1978925" cy="1196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4"/>
          <p:cNvSpPr/>
          <p:nvPr/>
        </p:nvSpPr>
        <p:spPr>
          <a:xfrm>
            <a:off x="8637128" y="2261429"/>
            <a:ext cx="1817057" cy="1196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5"/>
          <p:cNvSpPr/>
          <p:nvPr/>
        </p:nvSpPr>
        <p:spPr>
          <a:xfrm>
            <a:off x="6422110" y="3644242"/>
            <a:ext cx="2070558" cy="1126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6"/>
          <p:cNvSpPr/>
          <p:nvPr/>
        </p:nvSpPr>
        <p:spPr>
          <a:xfrm>
            <a:off x="6400801" y="5116944"/>
            <a:ext cx="2091868" cy="1086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24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7" y="1866900"/>
            <a:ext cx="7039828" cy="38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55626" y="2238510"/>
            <a:ext cx="10207601" cy="379587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55600" indent="-342900">
              <a:spcBef>
                <a:spcPts val="154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32790" algn="l"/>
                <a:tab pos="1192530" algn="l"/>
              </a:tabLst>
            </a:pPr>
            <a:r>
              <a:rPr lang="tr-TR" sz="2600" dirty="0">
                <a:cs typeface="Times New Roman"/>
              </a:rPr>
              <a:t> </a:t>
            </a:r>
            <a:r>
              <a:rPr lang="tr-TR" sz="2600" dirty="0" smtClean="0">
                <a:cs typeface="Arial"/>
              </a:rPr>
              <a:t>İlk </a:t>
            </a:r>
            <a:r>
              <a:rPr lang="tr-TR" sz="2600" dirty="0">
                <a:cs typeface="Arial"/>
              </a:rPr>
              <a:t>yardım teorik ve uygulama </a:t>
            </a:r>
            <a:r>
              <a:rPr lang="tr-TR" sz="2600" dirty="0" smtClean="0">
                <a:cs typeface="Arial"/>
              </a:rPr>
              <a:t>değerlendirmelerinde </a:t>
            </a:r>
            <a:r>
              <a:rPr lang="tr-TR" sz="2600" dirty="0" smtClean="0">
                <a:solidFill>
                  <a:srgbClr val="C00000"/>
                </a:solidFill>
                <a:cs typeface="Arial"/>
              </a:rPr>
              <a:t>%85 </a:t>
            </a:r>
            <a:r>
              <a:rPr lang="tr-TR" sz="2600" dirty="0">
                <a:cs typeface="Arial"/>
              </a:rPr>
              <a:t>başarının sağlanması,</a:t>
            </a:r>
          </a:p>
          <a:p>
            <a:pPr marL="355600" indent="-342900">
              <a:spcBef>
                <a:spcPts val="154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32790" algn="l"/>
                <a:tab pos="1192530" algn="l"/>
              </a:tabLst>
            </a:pPr>
            <a:r>
              <a:rPr lang="tr-TR" sz="2600" dirty="0">
                <a:cs typeface="Arial"/>
              </a:rPr>
              <a:t> </a:t>
            </a:r>
            <a:r>
              <a:rPr lang="tr-TR" sz="2600" dirty="0" smtClean="0">
                <a:cs typeface="Arial"/>
              </a:rPr>
              <a:t>Zamana </a:t>
            </a:r>
            <a:r>
              <a:rPr lang="tr-TR" sz="2600" dirty="0">
                <a:cs typeface="Arial"/>
              </a:rPr>
              <a:t>uyulması,</a:t>
            </a:r>
          </a:p>
          <a:p>
            <a:pPr marL="355600" indent="-342900">
              <a:spcBef>
                <a:spcPts val="154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32790" algn="l"/>
                <a:tab pos="1192530" algn="l"/>
              </a:tabLst>
            </a:pPr>
            <a:r>
              <a:rPr lang="tr-TR" sz="2600" dirty="0">
                <a:cs typeface="Arial"/>
              </a:rPr>
              <a:t> </a:t>
            </a:r>
            <a:r>
              <a:rPr lang="tr-TR" sz="2600" dirty="0" smtClean="0">
                <a:cs typeface="Arial"/>
              </a:rPr>
              <a:t>Cep </a:t>
            </a:r>
            <a:r>
              <a:rPr lang="tr-TR" sz="2600" dirty="0">
                <a:cs typeface="Arial"/>
              </a:rPr>
              <a:t>telefonunun sessize alınması,</a:t>
            </a:r>
          </a:p>
          <a:p>
            <a:pPr marL="355600" indent="-342900">
              <a:spcBef>
                <a:spcPts val="154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32790" algn="l"/>
                <a:tab pos="1192530" algn="l"/>
              </a:tabLst>
            </a:pPr>
            <a:r>
              <a:rPr lang="tr-TR" sz="2600" dirty="0">
                <a:cs typeface="Arial"/>
              </a:rPr>
              <a:t> </a:t>
            </a:r>
            <a:r>
              <a:rPr lang="tr-TR" sz="2600" dirty="0" smtClean="0">
                <a:cs typeface="Arial"/>
              </a:rPr>
              <a:t>Isınma </a:t>
            </a:r>
            <a:r>
              <a:rPr lang="tr-TR" sz="2600" dirty="0">
                <a:cs typeface="Arial"/>
              </a:rPr>
              <a:t>oyunlarına ve diğer grup çalışmalarına aktif  katılım,</a:t>
            </a:r>
          </a:p>
          <a:p>
            <a:pPr marL="355600" indent="-342900">
              <a:spcBef>
                <a:spcPts val="154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32790" algn="l"/>
                <a:tab pos="1192530" algn="l"/>
              </a:tabLst>
            </a:pPr>
            <a:r>
              <a:rPr lang="tr-TR" sz="2600" dirty="0">
                <a:cs typeface="Arial"/>
              </a:rPr>
              <a:t> </a:t>
            </a:r>
            <a:r>
              <a:rPr lang="tr-TR" sz="2600" dirty="0" smtClean="0">
                <a:cs typeface="Arial"/>
              </a:rPr>
              <a:t>Eğitim </a:t>
            </a:r>
            <a:r>
              <a:rPr lang="tr-TR" sz="2600" dirty="0">
                <a:cs typeface="Arial"/>
              </a:rPr>
              <a:t>araç gereçlerinin temiz ve düzgün  </a:t>
            </a:r>
            <a:r>
              <a:rPr lang="tr-TR" sz="2600" dirty="0" smtClean="0">
                <a:cs typeface="Arial"/>
              </a:rPr>
              <a:t>kullanılması</a:t>
            </a:r>
            <a:r>
              <a:rPr lang="tr-TR" sz="2600" dirty="0">
                <a:cs typeface="Arial"/>
              </a:rPr>
              <a:t>.</a:t>
            </a:r>
            <a:endParaRPr lang="tr-TR" sz="2600" dirty="0"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BEKLENTİLER</a:t>
            </a:r>
          </a:p>
        </p:txBody>
      </p:sp>
    </p:spTree>
    <p:extLst>
      <p:ext uri="{BB962C8B-B14F-4D97-AF65-F5344CB8AC3E}">
        <p14:creationId xmlns:p14="http://schemas.microsoft.com/office/powerpoint/2010/main" val="60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GENEL AMAÇ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672023" y="2401563"/>
            <a:ext cx="8832586" cy="3187798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tr-TR" sz="2800" spc="-10" dirty="0">
                <a:cs typeface="Arial"/>
              </a:rPr>
              <a:t>Katılımcıların; </a:t>
            </a:r>
            <a:r>
              <a:rPr lang="tr-TR" sz="2800" dirty="0" smtClean="0">
                <a:cs typeface="Arial"/>
              </a:rPr>
              <a:t>ilk </a:t>
            </a:r>
            <a:r>
              <a:rPr lang="tr-TR" sz="2800" spc="-5" dirty="0">
                <a:cs typeface="Arial"/>
              </a:rPr>
              <a:t>yardım konusunda  </a:t>
            </a:r>
            <a:r>
              <a:rPr lang="tr-TR" sz="2800" spc="-5" dirty="0">
                <a:solidFill>
                  <a:srgbClr val="C00000"/>
                </a:solidFill>
                <a:cs typeface="Arial"/>
              </a:rPr>
              <a:t>bilgi</a:t>
            </a:r>
            <a:r>
              <a:rPr lang="tr-TR" sz="2800" spc="-5" dirty="0">
                <a:cs typeface="Arial"/>
              </a:rPr>
              <a:t>, </a:t>
            </a:r>
            <a:r>
              <a:rPr lang="tr-TR" sz="2800" spc="-5" dirty="0">
                <a:solidFill>
                  <a:srgbClr val="C00000"/>
                </a:solidFill>
                <a:cs typeface="Arial"/>
              </a:rPr>
              <a:t>beceri </a:t>
            </a:r>
            <a:r>
              <a:rPr lang="tr-TR" sz="2800" spc="-5" dirty="0">
                <a:cs typeface="Arial"/>
              </a:rPr>
              <a:t>ve</a:t>
            </a:r>
            <a:r>
              <a:rPr lang="tr-TR" sz="2800" spc="30" dirty="0">
                <a:cs typeface="Arial"/>
              </a:rPr>
              <a:t> </a:t>
            </a:r>
            <a:r>
              <a:rPr lang="tr-TR" sz="2800" dirty="0">
                <a:solidFill>
                  <a:srgbClr val="C00000"/>
                </a:solidFill>
                <a:cs typeface="Arial"/>
              </a:rPr>
              <a:t>tutum</a:t>
            </a:r>
            <a:endParaRPr lang="tr-TR" sz="28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tr-TR" sz="2800" spc="-5" dirty="0">
                <a:cs typeface="Arial"/>
              </a:rPr>
              <a:t>kazanmalarını</a:t>
            </a:r>
            <a:r>
              <a:rPr lang="tr-TR" sz="2800" spc="30" dirty="0">
                <a:cs typeface="Arial"/>
              </a:rPr>
              <a:t> </a:t>
            </a:r>
            <a:r>
              <a:rPr lang="tr-TR" sz="2800" spc="-5" dirty="0">
                <a:cs typeface="Arial"/>
              </a:rPr>
              <a:t>sağlamak.</a:t>
            </a:r>
            <a:endParaRPr lang="tr-TR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8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GENEL İLK YARDIM  BİLGİLERİ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952" y="2108707"/>
            <a:ext cx="6517189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İLK YARDIMIN TANIMI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942483" y="2283568"/>
            <a:ext cx="10291665" cy="357294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lvl="0">
              <a:lnSpc>
                <a:spcPct val="150000"/>
              </a:lnSpc>
              <a:spcBef>
                <a:spcPts val="1789"/>
              </a:spcBef>
              <a:buClr>
                <a:srgbClr val="C00000"/>
              </a:buClr>
              <a:buSzPct val="75000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800" b="1" spc="-5" dirty="0">
                <a:solidFill>
                  <a:srgbClr val="C00000"/>
                </a:solidFill>
                <a:cs typeface="Arial"/>
              </a:rPr>
              <a:t>İlk yardım</a:t>
            </a:r>
            <a:r>
              <a:rPr lang="tr-TR" sz="2800" b="1" spc="-5" dirty="0">
                <a:solidFill>
                  <a:prstClr val="black"/>
                </a:solidFill>
                <a:cs typeface="Arial"/>
              </a:rPr>
              <a:t>;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ani olarak ortaya çıkan hastalık veya yaralanma durumunda; kişinin hayatını korumak, sağlık durumunun kötüleşmesini önlemek ve iyileşmesine destek olmak amacıyla olay yerindeki mevcut imkânlarla yapılan hızlı ve etkili müdahalelerdir.</a:t>
            </a:r>
          </a:p>
        </p:txBody>
      </p:sp>
    </p:spTree>
    <p:extLst>
      <p:ext uri="{BB962C8B-B14F-4D97-AF65-F5344CB8AC3E}">
        <p14:creationId xmlns:p14="http://schemas.microsoft.com/office/powerpoint/2010/main" val="1990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ACİL TEDAVİNİN	TANIMI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14918" y="2213132"/>
            <a:ext cx="10621257" cy="121014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Acil  tedavi;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hasta/yaralılara acil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tedavi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ünitelerinde </a:t>
            </a:r>
            <a:r>
              <a:rPr lang="tr-TR" altLang="tr-TR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doktor </a:t>
            </a:r>
            <a:r>
              <a:rPr lang="tr-TR" altLang="tr-TR" sz="2800" b="1" dirty="0">
                <a:solidFill>
                  <a:srgbClr val="000000"/>
                </a:solidFill>
                <a:cs typeface="Arial" panose="020B0604020202020204" pitchFamily="34" charset="0"/>
              </a:rPr>
              <a:t>ve diğer sağlık personeli 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tarafından 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yapılan tıbbi </a:t>
            </a:r>
            <a:r>
              <a:rPr lang="tr-TR" alt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müdahalelerdir.</a:t>
            </a:r>
          </a:p>
        </p:txBody>
      </p:sp>
      <p:sp>
        <p:nvSpPr>
          <p:cNvPr id="8" name="object 107"/>
          <p:cNvSpPr/>
          <p:nvPr/>
        </p:nvSpPr>
        <p:spPr>
          <a:xfrm>
            <a:off x="2581395" y="3589710"/>
            <a:ext cx="3313176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6"/>
          <p:cNvSpPr/>
          <p:nvPr/>
        </p:nvSpPr>
        <p:spPr>
          <a:xfrm>
            <a:off x="6470664" y="3604186"/>
            <a:ext cx="3065218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59973" y="2087676"/>
            <a:ext cx="11056686" cy="4088528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lvl="0">
              <a:spcBef>
                <a:spcPts val="815"/>
              </a:spcBef>
              <a:tabLst>
                <a:tab pos="741045" algn="l"/>
                <a:tab pos="1003935" algn="l"/>
              </a:tabLst>
            </a:pPr>
            <a:r>
              <a:rPr lang="tr-TR" sz="2800" b="1" spc="-5" dirty="0" smtClean="0">
                <a:solidFill>
                  <a:prstClr val="black"/>
                </a:solidFill>
                <a:cs typeface="Arial"/>
              </a:rPr>
              <a:t>Acil</a:t>
            </a:r>
            <a:r>
              <a:rPr lang="tr-TR" sz="2800" b="1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tr-TR" sz="2800" b="1" spc="-5" dirty="0">
                <a:solidFill>
                  <a:prstClr val="black"/>
                </a:solidFill>
                <a:cs typeface="Arial"/>
              </a:rPr>
              <a:t>tedavi;</a:t>
            </a:r>
            <a:endParaRPr lang="tr-TR" sz="2800" dirty="0">
              <a:solidFill>
                <a:prstClr val="black"/>
              </a:solidFill>
              <a:cs typeface="Arial"/>
            </a:endParaRPr>
          </a:p>
          <a:p>
            <a:pPr marL="927100" lvl="1" indent="-457200">
              <a:spcBef>
                <a:spcPts val="72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1092835" algn="l"/>
                <a:tab pos="1519555" algn="l"/>
              </a:tabLst>
            </a:pPr>
            <a:r>
              <a:rPr lang="tr-TR" sz="2800" dirty="0" smtClean="0">
                <a:solidFill>
                  <a:prstClr val="black"/>
                </a:solidFill>
                <a:cs typeface="Arial"/>
              </a:rPr>
              <a:t>Bu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konuda ehliyetli</a:t>
            </a:r>
            <a:r>
              <a:rPr lang="tr-TR" sz="2800" spc="30" dirty="0">
                <a:solidFill>
                  <a:prstClr val="black"/>
                </a:solidFill>
                <a:cs typeface="Arial"/>
              </a:rPr>
              <a:t> </a:t>
            </a: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kişilerce,</a:t>
            </a:r>
            <a:endParaRPr lang="tr-TR" sz="2800" dirty="0" smtClean="0">
              <a:solidFill>
                <a:prstClr val="black"/>
              </a:solidFill>
              <a:cs typeface="Arial"/>
            </a:endParaRPr>
          </a:p>
          <a:p>
            <a:pPr marL="927100" lvl="1" indent="-457200">
              <a:spcBef>
                <a:spcPts val="72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1092835" algn="l"/>
                <a:tab pos="1519555" algn="l"/>
              </a:tabLst>
            </a:pP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Gerekli </a:t>
            </a:r>
            <a:r>
              <a:rPr lang="tr-TR" sz="2800" spc="-10" dirty="0">
                <a:solidFill>
                  <a:prstClr val="black"/>
                </a:solidFill>
                <a:cs typeface="Arial"/>
              </a:rPr>
              <a:t>donanımla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(tıbbi araç-gereç) </a:t>
            </a:r>
            <a:r>
              <a:rPr lang="tr-TR" sz="2800" spc="-10" dirty="0">
                <a:solidFill>
                  <a:prstClr val="black"/>
                </a:solidFill>
                <a:cs typeface="Arial"/>
              </a:rPr>
              <a:t>yapılan 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müdahale,</a:t>
            </a:r>
            <a:endParaRPr lang="tr-TR" sz="280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865"/>
              </a:spcBef>
              <a:tabLst>
                <a:tab pos="732790" algn="l"/>
                <a:tab pos="1003935" algn="l"/>
              </a:tabLst>
            </a:pPr>
            <a:r>
              <a:rPr lang="tr-TR" sz="2800" b="1" dirty="0" smtClean="0">
                <a:solidFill>
                  <a:prstClr val="black"/>
                </a:solidFill>
                <a:cs typeface="Arial"/>
              </a:rPr>
              <a:t>İlk</a:t>
            </a:r>
            <a:r>
              <a:rPr lang="tr-TR" sz="2800" b="1" spc="-3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tr-TR" sz="2800" b="1" spc="-10" dirty="0">
                <a:solidFill>
                  <a:prstClr val="black"/>
                </a:solidFill>
                <a:cs typeface="Arial"/>
              </a:rPr>
              <a:t>yardım;</a:t>
            </a:r>
            <a:endParaRPr lang="tr-TR" sz="2800" dirty="0">
              <a:solidFill>
                <a:prstClr val="black"/>
              </a:solidFill>
              <a:cs typeface="Arial"/>
            </a:endParaRPr>
          </a:p>
          <a:p>
            <a:pPr marL="927100" lvl="1" indent="-457200">
              <a:spcBef>
                <a:spcPts val="72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1092835" algn="l"/>
                <a:tab pos="1519555" algn="l"/>
              </a:tabLst>
            </a:pPr>
            <a:r>
              <a:rPr lang="tr-TR" sz="2800" dirty="0" smtClean="0">
                <a:solidFill>
                  <a:prstClr val="black"/>
                </a:solidFill>
                <a:cs typeface="Arial"/>
              </a:rPr>
              <a:t>İlk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yardım eğitimi </a:t>
            </a:r>
            <a:r>
              <a:rPr lang="tr-TR" sz="2800" spc="-10" dirty="0">
                <a:solidFill>
                  <a:prstClr val="black"/>
                </a:solidFill>
                <a:cs typeface="Arial"/>
              </a:rPr>
              <a:t>almış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herkes</a:t>
            </a:r>
            <a:r>
              <a:rPr lang="tr-TR" sz="2800" spc="60" dirty="0">
                <a:solidFill>
                  <a:prstClr val="black"/>
                </a:solidFill>
                <a:cs typeface="Arial"/>
              </a:rPr>
              <a:t> </a:t>
            </a:r>
            <a:r>
              <a:rPr lang="tr-TR" sz="2800" spc="-10" dirty="0">
                <a:solidFill>
                  <a:prstClr val="black"/>
                </a:solidFill>
                <a:cs typeface="Arial"/>
              </a:rPr>
              <a:t>tarafından,</a:t>
            </a:r>
            <a:endParaRPr lang="tr-TR" sz="2800" dirty="0">
              <a:solidFill>
                <a:prstClr val="black"/>
              </a:solidFill>
              <a:cs typeface="Arial"/>
            </a:endParaRPr>
          </a:p>
          <a:p>
            <a:pPr marL="927100" lvl="1" indent="-457200">
              <a:spcBef>
                <a:spcPts val="101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1092835" algn="l"/>
                <a:tab pos="1519555" algn="l"/>
              </a:tabLst>
            </a:pPr>
            <a:r>
              <a:rPr lang="tr-TR" sz="2800" dirty="0" smtClean="0">
                <a:solidFill>
                  <a:prstClr val="black"/>
                </a:solidFill>
                <a:cs typeface="Arial"/>
              </a:rPr>
              <a:t>Olay</a:t>
            </a: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yerinde,</a:t>
            </a:r>
            <a:endParaRPr lang="tr-TR" sz="2800" dirty="0">
              <a:solidFill>
                <a:prstClr val="black"/>
              </a:solidFill>
              <a:cs typeface="Arial"/>
            </a:endParaRPr>
          </a:p>
          <a:p>
            <a:pPr marL="927100" lvl="1" indent="-457200">
              <a:spcBef>
                <a:spcPts val="101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1092835" algn="l"/>
                <a:tab pos="1519555" algn="l"/>
              </a:tabLst>
            </a:pPr>
            <a:r>
              <a:rPr lang="tr-TR" sz="2800" dirty="0" smtClean="0">
                <a:solidFill>
                  <a:prstClr val="black"/>
                </a:solidFill>
                <a:cs typeface="Arial"/>
              </a:rPr>
              <a:t>Mevcut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malzemeler </a:t>
            </a:r>
            <a:r>
              <a:rPr lang="tr-TR" sz="2800" spc="-10" dirty="0">
                <a:solidFill>
                  <a:prstClr val="black"/>
                </a:solidFill>
                <a:cs typeface="Arial"/>
              </a:rPr>
              <a:t>kullanılarak</a:t>
            </a:r>
            <a:r>
              <a:rPr lang="tr-TR" sz="2800" spc="100" dirty="0">
                <a:solidFill>
                  <a:prstClr val="black"/>
                </a:solidFill>
                <a:cs typeface="Arial"/>
              </a:rPr>
              <a:t> </a:t>
            </a:r>
            <a:r>
              <a:rPr lang="tr-TR" sz="2800" spc="-10" dirty="0">
                <a:solidFill>
                  <a:prstClr val="black"/>
                </a:solidFill>
                <a:cs typeface="Arial"/>
              </a:rPr>
              <a:t>yapılan,</a:t>
            </a:r>
            <a:endParaRPr lang="tr-TR" sz="2800" dirty="0">
              <a:solidFill>
                <a:prstClr val="black"/>
              </a:solidFill>
              <a:cs typeface="Arial"/>
            </a:endParaRPr>
          </a:p>
          <a:p>
            <a:pPr marL="927100" lvl="1" indent="-457200">
              <a:spcBef>
                <a:spcPts val="100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1092835" algn="l"/>
                <a:tab pos="1519555" algn="l"/>
              </a:tabLst>
            </a:pP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Hayat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kurtarıcı</a:t>
            </a:r>
            <a:r>
              <a:rPr lang="tr-TR" sz="2800" dirty="0">
                <a:solidFill>
                  <a:prstClr val="black"/>
                </a:solidFill>
                <a:cs typeface="Arial"/>
              </a:rPr>
              <a:t> </a:t>
            </a:r>
            <a:r>
              <a:rPr lang="tr-TR" sz="2800" spc="-5" dirty="0">
                <a:solidFill>
                  <a:prstClr val="black"/>
                </a:solidFill>
                <a:cs typeface="Arial"/>
              </a:rPr>
              <a:t>müdahaledir.</a:t>
            </a:r>
            <a:endParaRPr lang="tr-TR" sz="28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İLK YARDIM VE ACİL TEDAVİ  ARASINDAKİ FARKLAR</a:t>
            </a:r>
          </a:p>
        </p:txBody>
      </p:sp>
    </p:spTree>
    <p:extLst>
      <p:ext uri="{BB962C8B-B14F-4D97-AF65-F5344CB8AC3E}">
        <p14:creationId xmlns:p14="http://schemas.microsoft.com/office/powerpoint/2010/main" val="1691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32513" y="2535771"/>
            <a:ext cx="10344005" cy="237742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</a:pPr>
            <a:r>
              <a:rPr lang="tr-TR" altLang="tr-TR" sz="2800" b="1" kern="0" dirty="0">
                <a:solidFill>
                  <a:srgbClr val="000000"/>
                </a:solidFill>
                <a:cs typeface="Arial"/>
              </a:rPr>
              <a:t>İlk yardımcı;</a:t>
            </a:r>
            <a:r>
              <a:rPr lang="tr-TR" altLang="tr-TR" sz="2800" kern="0" dirty="0">
                <a:solidFill>
                  <a:srgbClr val="000000"/>
                </a:solidFill>
                <a:cs typeface="Arial"/>
              </a:rPr>
              <a:t> bakanlıkça belirlenen standartlara uygun eğitimi alarak, verilen eğitim çerçevesinde uygulamalar </a:t>
            </a:r>
            <a:r>
              <a:rPr lang="tr-TR" altLang="tr-TR" sz="2800" kern="0">
                <a:solidFill>
                  <a:srgbClr val="000000"/>
                </a:solidFill>
                <a:cs typeface="Arial"/>
              </a:rPr>
              <a:t>yapabilen </a:t>
            </a:r>
            <a:r>
              <a:rPr lang="tr-TR" altLang="tr-TR" sz="2800" kern="0" smtClean="0">
                <a:solidFill>
                  <a:srgbClr val="000000"/>
                </a:solidFill>
                <a:cs typeface="Arial"/>
              </a:rPr>
              <a:t>ilk yardımcı </a:t>
            </a:r>
            <a:r>
              <a:rPr lang="tr-TR" altLang="tr-TR" sz="2800" kern="0" dirty="0">
                <a:solidFill>
                  <a:srgbClr val="000000"/>
                </a:solidFill>
                <a:cs typeface="Arial"/>
              </a:rPr>
              <a:t>belgesi sahibi olan kişidir.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1" y="139505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İLK YARDIMCININ TANIMI</a:t>
            </a:r>
            <a:endParaRPr lang="tr-TR" altLang="tr-TR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8015</TotalTime>
  <Words>710</Words>
  <Application>Microsoft Office PowerPoint</Application>
  <PresentationFormat>Geniş ekran</PresentationFormat>
  <Paragraphs>139</Paragraphs>
  <Slides>24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 Teması</vt:lpstr>
      <vt:lpstr>MİLLÎ EĞİTİM BAKANLIĞI İŞYERİ SAĞLIK VE GÜVENLİK BİRİMİ  DAİRE BAŞKANLIĞI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Faruk EREN</dc:creator>
  <cp:lastModifiedBy>HulyaDEMIRHAN</cp:lastModifiedBy>
  <cp:revision>960</cp:revision>
  <cp:lastPrinted>2018-06-05T14:42:51Z</cp:lastPrinted>
  <dcterms:created xsi:type="dcterms:W3CDTF">2018-02-16T13:33:45Z</dcterms:created>
  <dcterms:modified xsi:type="dcterms:W3CDTF">2021-11-12T13:26:41Z</dcterms:modified>
</cp:coreProperties>
</file>